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sldIdLst>
    <p:sldId id="257" r:id="rId5"/>
    <p:sldId id="344" r:id="rId6"/>
    <p:sldId id="338" r:id="rId7"/>
    <p:sldId id="347" r:id="rId8"/>
    <p:sldId id="339" r:id="rId9"/>
    <p:sldId id="337" r:id="rId10"/>
    <p:sldId id="330" r:id="rId11"/>
    <p:sldId id="340" r:id="rId12"/>
    <p:sldId id="341" r:id="rId13"/>
    <p:sldId id="342" r:id="rId14"/>
    <p:sldId id="346" r:id="rId15"/>
    <p:sldId id="336" r:id="rId16"/>
    <p:sldId id="333" r:id="rId17"/>
    <p:sldId id="349" r:id="rId18"/>
    <p:sldId id="350" r:id="rId19"/>
    <p:sldId id="34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567E68-8CD4-7158-3AB5-F95CC1799F49}" name="Andrew Elkson (CGEPS)" initials="AE(" userId="S::andrew.elkson@genderequalitycommission.vic.gov.au::aaf799fd-92b0-4cc9-bcb7-8bac2c79836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ndrew Watson (CGEPS)" initials="AW(" lastIdx="2" clrIdx="0">
    <p:extLst>
      <p:ext uri="{19B8F6BF-5375-455C-9EA6-DF929625EA0E}">
        <p15:presenceInfo xmlns:p15="http://schemas.microsoft.com/office/powerpoint/2012/main" userId="S::andrew.watson@dpc.vic.gov.au::be28ce20-8ed5-40d5-b73b-033d524e60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BBE"/>
    <a:srgbClr val="00757D"/>
    <a:srgbClr val="00569B"/>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4470F-A7B5-45B7-8A31-2BD0EED6B0B7}" v="6" dt="2023-09-04T00:04:05.6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126"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Elkson (CGEPS)" userId="aaf799fd-92b0-4cc9-bcb7-8bac2c798364" providerId="ADAL" clId="{5E34470F-A7B5-45B7-8A31-2BD0EED6B0B7}"/>
    <pc:docChg chg="custSel addSld modSld">
      <pc:chgData name="Andrew Elkson (CGEPS)" userId="aaf799fd-92b0-4cc9-bcb7-8bac2c798364" providerId="ADAL" clId="{5E34470F-A7B5-45B7-8A31-2BD0EED6B0B7}" dt="2023-09-04T00:06:19.121" v="45" actId="14100"/>
      <pc:docMkLst>
        <pc:docMk/>
      </pc:docMkLst>
      <pc:sldChg chg="modSp mod">
        <pc:chgData name="Andrew Elkson (CGEPS)" userId="aaf799fd-92b0-4cc9-bcb7-8bac2c798364" providerId="ADAL" clId="{5E34470F-A7B5-45B7-8A31-2BD0EED6B0B7}" dt="2023-09-03T23:00:13.610" v="3" actId="13926"/>
        <pc:sldMkLst>
          <pc:docMk/>
          <pc:sldMk cId="3993309826" sldId="330"/>
        </pc:sldMkLst>
        <pc:spChg chg="mod">
          <ac:chgData name="Andrew Elkson (CGEPS)" userId="aaf799fd-92b0-4cc9-bcb7-8bac2c798364" providerId="ADAL" clId="{5E34470F-A7B5-45B7-8A31-2BD0EED6B0B7}" dt="2023-09-03T23:00:13.610" v="3" actId="13926"/>
          <ac:spMkLst>
            <pc:docMk/>
            <pc:sldMk cId="3993309826" sldId="330"/>
            <ac:spMk id="11" creationId="{74FB9019-67FA-408E-ADCE-F05D2902D69C}"/>
          </ac:spMkLst>
        </pc:spChg>
      </pc:sldChg>
      <pc:sldChg chg="modSp mod">
        <pc:chgData name="Andrew Elkson (CGEPS)" userId="aaf799fd-92b0-4cc9-bcb7-8bac2c798364" providerId="ADAL" clId="{5E34470F-A7B5-45B7-8A31-2BD0EED6B0B7}" dt="2023-09-03T23:00:28.408" v="6" actId="13926"/>
        <pc:sldMkLst>
          <pc:docMk/>
          <pc:sldMk cId="3725832644" sldId="336"/>
        </pc:sldMkLst>
        <pc:spChg chg="mod">
          <ac:chgData name="Andrew Elkson (CGEPS)" userId="aaf799fd-92b0-4cc9-bcb7-8bac2c798364" providerId="ADAL" clId="{5E34470F-A7B5-45B7-8A31-2BD0EED6B0B7}" dt="2023-09-03T23:00:28.408" v="6" actId="13926"/>
          <ac:spMkLst>
            <pc:docMk/>
            <pc:sldMk cId="3725832644" sldId="336"/>
            <ac:spMk id="2" creationId="{E17F849E-3246-47B3-A565-287B56EA6F6E}"/>
          </ac:spMkLst>
        </pc:spChg>
        <pc:spChg chg="mod">
          <ac:chgData name="Andrew Elkson (CGEPS)" userId="aaf799fd-92b0-4cc9-bcb7-8bac2c798364" providerId="ADAL" clId="{5E34470F-A7B5-45B7-8A31-2BD0EED6B0B7}" dt="2023-09-03T23:00:28.408" v="6" actId="13926"/>
          <ac:spMkLst>
            <pc:docMk/>
            <pc:sldMk cId="3725832644" sldId="336"/>
            <ac:spMk id="63" creationId="{1F1CB9CF-F9DF-48D7-94AE-E7F834CB8567}"/>
          </ac:spMkLst>
        </pc:spChg>
        <pc:spChg chg="mod">
          <ac:chgData name="Andrew Elkson (CGEPS)" userId="aaf799fd-92b0-4cc9-bcb7-8bac2c798364" providerId="ADAL" clId="{5E34470F-A7B5-45B7-8A31-2BD0EED6B0B7}" dt="2023-09-03T23:00:28.408" v="6" actId="13926"/>
          <ac:spMkLst>
            <pc:docMk/>
            <pc:sldMk cId="3725832644" sldId="336"/>
            <ac:spMk id="64" creationId="{128FD549-AFEA-44A2-B19C-D5540F2DCBC6}"/>
          </ac:spMkLst>
        </pc:spChg>
        <pc:spChg chg="mod">
          <ac:chgData name="Andrew Elkson (CGEPS)" userId="aaf799fd-92b0-4cc9-bcb7-8bac2c798364" providerId="ADAL" clId="{5E34470F-A7B5-45B7-8A31-2BD0EED6B0B7}" dt="2023-09-03T23:00:28.408" v="6" actId="13926"/>
          <ac:spMkLst>
            <pc:docMk/>
            <pc:sldMk cId="3725832644" sldId="336"/>
            <ac:spMk id="66" creationId="{E17A4AB8-116E-42B4-9D4A-66424FD887E6}"/>
          </ac:spMkLst>
        </pc:spChg>
        <pc:spChg chg="mod">
          <ac:chgData name="Andrew Elkson (CGEPS)" userId="aaf799fd-92b0-4cc9-bcb7-8bac2c798364" providerId="ADAL" clId="{5E34470F-A7B5-45B7-8A31-2BD0EED6B0B7}" dt="2023-09-03T23:00:28.408" v="6" actId="13926"/>
          <ac:spMkLst>
            <pc:docMk/>
            <pc:sldMk cId="3725832644" sldId="336"/>
            <ac:spMk id="67" creationId="{E0CE582B-F9ED-4551-A91F-4A39E7C3FDC7}"/>
          </ac:spMkLst>
        </pc:spChg>
        <pc:spChg chg="mod">
          <ac:chgData name="Andrew Elkson (CGEPS)" userId="aaf799fd-92b0-4cc9-bcb7-8bac2c798364" providerId="ADAL" clId="{5E34470F-A7B5-45B7-8A31-2BD0EED6B0B7}" dt="2023-09-03T23:00:28.408" v="6" actId="13926"/>
          <ac:spMkLst>
            <pc:docMk/>
            <pc:sldMk cId="3725832644" sldId="336"/>
            <ac:spMk id="68" creationId="{C58CF6B7-AD7B-4B77-A01F-7F754423DBD0}"/>
          </ac:spMkLst>
        </pc:spChg>
        <pc:spChg chg="mod">
          <ac:chgData name="Andrew Elkson (CGEPS)" userId="aaf799fd-92b0-4cc9-bcb7-8bac2c798364" providerId="ADAL" clId="{5E34470F-A7B5-45B7-8A31-2BD0EED6B0B7}" dt="2023-09-03T23:00:28.408" v="6" actId="13926"/>
          <ac:spMkLst>
            <pc:docMk/>
            <pc:sldMk cId="3725832644" sldId="336"/>
            <ac:spMk id="70" creationId="{453DBD1C-9FF7-4E0F-AA7D-16E31951ACFB}"/>
          </ac:spMkLst>
        </pc:spChg>
        <pc:spChg chg="mod">
          <ac:chgData name="Andrew Elkson (CGEPS)" userId="aaf799fd-92b0-4cc9-bcb7-8bac2c798364" providerId="ADAL" clId="{5E34470F-A7B5-45B7-8A31-2BD0EED6B0B7}" dt="2023-09-03T23:00:28.408" v="6" actId="13926"/>
          <ac:spMkLst>
            <pc:docMk/>
            <pc:sldMk cId="3725832644" sldId="336"/>
            <ac:spMk id="71" creationId="{CAE75742-6A73-4F80-BFE4-5B8ACC537878}"/>
          </ac:spMkLst>
        </pc:spChg>
        <pc:spChg chg="mod">
          <ac:chgData name="Andrew Elkson (CGEPS)" userId="aaf799fd-92b0-4cc9-bcb7-8bac2c798364" providerId="ADAL" clId="{5E34470F-A7B5-45B7-8A31-2BD0EED6B0B7}" dt="2023-09-03T23:00:28.408" v="6" actId="13926"/>
          <ac:spMkLst>
            <pc:docMk/>
            <pc:sldMk cId="3725832644" sldId="336"/>
            <ac:spMk id="73" creationId="{0BB5CFCB-02F7-4F9F-BFD4-9A181430A5CA}"/>
          </ac:spMkLst>
        </pc:spChg>
        <pc:spChg chg="mod">
          <ac:chgData name="Andrew Elkson (CGEPS)" userId="aaf799fd-92b0-4cc9-bcb7-8bac2c798364" providerId="ADAL" clId="{5E34470F-A7B5-45B7-8A31-2BD0EED6B0B7}" dt="2023-09-03T23:00:28.408" v="6" actId="13926"/>
          <ac:spMkLst>
            <pc:docMk/>
            <pc:sldMk cId="3725832644" sldId="336"/>
            <ac:spMk id="74" creationId="{B49CD16A-4294-4AB1-83F4-B400858BF514}"/>
          </ac:spMkLst>
        </pc:spChg>
        <pc:spChg chg="mod">
          <ac:chgData name="Andrew Elkson (CGEPS)" userId="aaf799fd-92b0-4cc9-bcb7-8bac2c798364" providerId="ADAL" clId="{5E34470F-A7B5-45B7-8A31-2BD0EED6B0B7}" dt="2023-09-03T23:00:28.408" v="6" actId="13926"/>
          <ac:spMkLst>
            <pc:docMk/>
            <pc:sldMk cId="3725832644" sldId="336"/>
            <ac:spMk id="75" creationId="{B7F56E59-CA31-4FA8-8187-0A9A66C82B6F}"/>
          </ac:spMkLst>
        </pc:spChg>
        <pc:spChg chg="mod">
          <ac:chgData name="Andrew Elkson (CGEPS)" userId="aaf799fd-92b0-4cc9-bcb7-8bac2c798364" providerId="ADAL" clId="{5E34470F-A7B5-45B7-8A31-2BD0EED6B0B7}" dt="2023-09-03T23:00:28.408" v="6" actId="13926"/>
          <ac:spMkLst>
            <pc:docMk/>
            <pc:sldMk cId="3725832644" sldId="336"/>
            <ac:spMk id="77" creationId="{20BE6B33-CE97-447B-8530-F2FE6F53C144}"/>
          </ac:spMkLst>
        </pc:spChg>
        <pc:spChg chg="mod">
          <ac:chgData name="Andrew Elkson (CGEPS)" userId="aaf799fd-92b0-4cc9-bcb7-8bac2c798364" providerId="ADAL" clId="{5E34470F-A7B5-45B7-8A31-2BD0EED6B0B7}" dt="2023-09-03T23:00:28.408" v="6" actId="13926"/>
          <ac:spMkLst>
            <pc:docMk/>
            <pc:sldMk cId="3725832644" sldId="336"/>
            <ac:spMk id="78" creationId="{D8074C51-77B5-46F3-973E-7D5E2BA05E03}"/>
          </ac:spMkLst>
        </pc:spChg>
        <pc:spChg chg="mod">
          <ac:chgData name="Andrew Elkson (CGEPS)" userId="aaf799fd-92b0-4cc9-bcb7-8bac2c798364" providerId="ADAL" clId="{5E34470F-A7B5-45B7-8A31-2BD0EED6B0B7}" dt="2023-09-03T23:00:28.408" v="6" actId="13926"/>
          <ac:spMkLst>
            <pc:docMk/>
            <pc:sldMk cId="3725832644" sldId="336"/>
            <ac:spMk id="79" creationId="{D2BFF349-9049-418A-A021-15D7C1DCE0CA}"/>
          </ac:spMkLst>
        </pc:spChg>
        <pc:spChg chg="mod">
          <ac:chgData name="Andrew Elkson (CGEPS)" userId="aaf799fd-92b0-4cc9-bcb7-8bac2c798364" providerId="ADAL" clId="{5E34470F-A7B5-45B7-8A31-2BD0EED6B0B7}" dt="2023-09-03T23:00:28.408" v="6" actId="13926"/>
          <ac:spMkLst>
            <pc:docMk/>
            <pc:sldMk cId="3725832644" sldId="336"/>
            <ac:spMk id="81" creationId="{097260A4-53D7-4FCB-9ADC-F838E7A99EA4}"/>
          </ac:spMkLst>
        </pc:spChg>
        <pc:spChg chg="mod">
          <ac:chgData name="Andrew Elkson (CGEPS)" userId="aaf799fd-92b0-4cc9-bcb7-8bac2c798364" providerId="ADAL" clId="{5E34470F-A7B5-45B7-8A31-2BD0EED6B0B7}" dt="2023-09-03T23:00:28.408" v="6" actId="13926"/>
          <ac:spMkLst>
            <pc:docMk/>
            <pc:sldMk cId="3725832644" sldId="336"/>
            <ac:spMk id="82" creationId="{98BA742D-F002-45BC-8524-23C808F3F5E7}"/>
          </ac:spMkLst>
        </pc:spChg>
        <pc:spChg chg="mod">
          <ac:chgData name="Andrew Elkson (CGEPS)" userId="aaf799fd-92b0-4cc9-bcb7-8bac2c798364" providerId="ADAL" clId="{5E34470F-A7B5-45B7-8A31-2BD0EED6B0B7}" dt="2023-09-03T23:00:28.408" v="6" actId="13926"/>
          <ac:spMkLst>
            <pc:docMk/>
            <pc:sldMk cId="3725832644" sldId="336"/>
            <ac:spMk id="83" creationId="{12E593EE-2A78-4CB2-B55C-9D74AADD0C20}"/>
          </ac:spMkLst>
        </pc:spChg>
        <pc:spChg chg="mod">
          <ac:chgData name="Andrew Elkson (CGEPS)" userId="aaf799fd-92b0-4cc9-bcb7-8bac2c798364" providerId="ADAL" clId="{5E34470F-A7B5-45B7-8A31-2BD0EED6B0B7}" dt="2023-09-03T23:00:28.408" v="6" actId="13926"/>
          <ac:spMkLst>
            <pc:docMk/>
            <pc:sldMk cId="3725832644" sldId="336"/>
            <ac:spMk id="85" creationId="{1A9CA976-62DF-49EE-A08F-5A7B7D3E75C3}"/>
          </ac:spMkLst>
        </pc:spChg>
        <pc:spChg chg="mod">
          <ac:chgData name="Andrew Elkson (CGEPS)" userId="aaf799fd-92b0-4cc9-bcb7-8bac2c798364" providerId="ADAL" clId="{5E34470F-A7B5-45B7-8A31-2BD0EED6B0B7}" dt="2023-09-03T23:00:28.408" v="6" actId="13926"/>
          <ac:spMkLst>
            <pc:docMk/>
            <pc:sldMk cId="3725832644" sldId="336"/>
            <ac:spMk id="86" creationId="{158657CE-1463-4563-B28E-A7661B12D207}"/>
          </ac:spMkLst>
        </pc:spChg>
        <pc:spChg chg="mod">
          <ac:chgData name="Andrew Elkson (CGEPS)" userId="aaf799fd-92b0-4cc9-bcb7-8bac2c798364" providerId="ADAL" clId="{5E34470F-A7B5-45B7-8A31-2BD0EED6B0B7}" dt="2023-09-03T23:00:28.408" v="6" actId="13926"/>
          <ac:spMkLst>
            <pc:docMk/>
            <pc:sldMk cId="3725832644" sldId="336"/>
            <ac:spMk id="87" creationId="{62BE3F03-C08E-47DD-BC33-B08514AF1304}"/>
          </ac:spMkLst>
        </pc:spChg>
        <pc:spChg chg="mod">
          <ac:chgData name="Andrew Elkson (CGEPS)" userId="aaf799fd-92b0-4cc9-bcb7-8bac2c798364" providerId="ADAL" clId="{5E34470F-A7B5-45B7-8A31-2BD0EED6B0B7}" dt="2023-09-03T23:00:28.408" v="6" actId="13926"/>
          <ac:spMkLst>
            <pc:docMk/>
            <pc:sldMk cId="3725832644" sldId="336"/>
            <ac:spMk id="89" creationId="{3F2C2742-D267-495D-882D-0E5E3B6AA281}"/>
          </ac:spMkLst>
        </pc:spChg>
        <pc:spChg chg="mod">
          <ac:chgData name="Andrew Elkson (CGEPS)" userId="aaf799fd-92b0-4cc9-bcb7-8bac2c798364" providerId="ADAL" clId="{5E34470F-A7B5-45B7-8A31-2BD0EED6B0B7}" dt="2023-09-03T23:00:28.408" v="6" actId="13926"/>
          <ac:spMkLst>
            <pc:docMk/>
            <pc:sldMk cId="3725832644" sldId="336"/>
            <ac:spMk id="90" creationId="{31A518B6-1B7B-4950-A03E-64A1B541EE9C}"/>
          </ac:spMkLst>
        </pc:spChg>
        <pc:spChg chg="mod">
          <ac:chgData name="Andrew Elkson (CGEPS)" userId="aaf799fd-92b0-4cc9-bcb7-8bac2c798364" providerId="ADAL" clId="{5E34470F-A7B5-45B7-8A31-2BD0EED6B0B7}" dt="2023-09-03T23:00:28.408" v="6" actId="13926"/>
          <ac:spMkLst>
            <pc:docMk/>
            <pc:sldMk cId="3725832644" sldId="336"/>
            <ac:spMk id="91" creationId="{CB2A90D4-48F7-4C16-B1C1-54A800B5BFC1}"/>
          </ac:spMkLst>
        </pc:spChg>
        <pc:spChg chg="mod">
          <ac:chgData name="Andrew Elkson (CGEPS)" userId="aaf799fd-92b0-4cc9-bcb7-8bac2c798364" providerId="ADAL" clId="{5E34470F-A7B5-45B7-8A31-2BD0EED6B0B7}" dt="2023-09-03T23:00:28.408" v="6" actId="13926"/>
          <ac:spMkLst>
            <pc:docMk/>
            <pc:sldMk cId="3725832644" sldId="336"/>
            <ac:spMk id="93" creationId="{4917FD8F-4597-47AA-89C3-3D9F7CE5B1A2}"/>
          </ac:spMkLst>
        </pc:spChg>
        <pc:spChg chg="mod">
          <ac:chgData name="Andrew Elkson (CGEPS)" userId="aaf799fd-92b0-4cc9-bcb7-8bac2c798364" providerId="ADAL" clId="{5E34470F-A7B5-45B7-8A31-2BD0EED6B0B7}" dt="2023-09-03T23:00:28.408" v="6" actId="13926"/>
          <ac:spMkLst>
            <pc:docMk/>
            <pc:sldMk cId="3725832644" sldId="336"/>
            <ac:spMk id="94" creationId="{12E1B9BA-34EA-4365-8E15-F4D67A1152F8}"/>
          </ac:spMkLst>
        </pc:spChg>
        <pc:spChg chg="mod">
          <ac:chgData name="Andrew Elkson (CGEPS)" userId="aaf799fd-92b0-4cc9-bcb7-8bac2c798364" providerId="ADAL" clId="{5E34470F-A7B5-45B7-8A31-2BD0EED6B0B7}" dt="2023-09-03T23:00:28.408" v="6" actId="13926"/>
          <ac:spMkLst>
            <pc:docMk/>
            <pc:sldMk cId="3725832644" sldId="336"/>
            <ac:spMk id="95" creationId="{FD476036-BA23-4AB0-9312-A633DD0CFDCB}"/>
          </ac:spMkLst>
        </pc:spChg>
        <pc:spChg chg="mod">
          <ac:chgData name="Andrew Elkson (CGEPS)" userId="aaf799fd-92b0-4cc9-bcb7-8bac2c798364" providerId="ADAL" clId="{5E34470F-A7B5-45B7-8A31-2BD0EED6B0B7}" dt="2023-09-03T23:00:28.408" v="6" actId="13926"/>
          <ac:spMkLst>
            <pc:docMk/>
            <pc:sldMk cId="3725832644" sldId="336"/>
            <ac:spMk id="97" creationId="{5FA9D832-ECF7-4EB4-95CC-E9981A57C118}"/>
          </ac:spMkLst>
        </pc:spChg>
        <pc:spChg chg="mod">
          <ac:chgData name="Andrew Elkson (CGEPS)" userId="aaf799fd-92b0-4cc9-bcb7-8bac2c798364" providerId="ADAL" clId="{5E34470F-A7B5-45B7-8A31-2BD0EED6B0B7}" dt="2023-09-03T23:00:28.408" v="6" actId="13926"/>
          <ac:spMkLst>
            <pc:docMk/>
            <pc:sldMk cId="3725832644" sldId="336"/>
            <ac:spMk id="106" creationId="{699BC15A-7ED0-45A7-8857-4F53AC2D862F}"/>
          </ac:spMkLst>
        </pc:spChg>
        <pc:spChg chg="mod">
          <ac:chgData name="Andrew Elkson (CGEPS)" userId="aaf799fd-92b0-4cc9-bcb7-8bac2c798364" providerId="ADAL" clId="{5E34470F-A7B5-45B7-8A31-2BD0EED6B0B7}" dt="2023-09-03T23:00:28.408" v="6" actId="13926"/>
          <ac:spMkLst>
            <pc:docMk/>
            <pc:sldMk cId="3725832644" sldId="336"/>
            <ac:spMk id="109" creationId="{F319710F-4AD3-45E0-A260-6F3A8CA1A774}"/>
          </ac:spMkLst>
        </pc:spChg>
        <pc:spChg chg="mod">
          <ac:chgData name="Andrew Elkson (CGEPS)" userId="aaf799fd-92b0-4cc9-bcb7-8bac2c798364" providerId="ADAL" clId="{5E34470F-A7B5-45B7-8A31-2BD0EED6B0B7}" dt="2023-09-03T23:00:28.408" v="6" actId="13926"/>
          <ac:spMkLst>
            <pc:docMk/>
            <pc:sldMk cId="3725832644" sldId="336"/>
            <ac:spMk id="110" creationId="{A799A172-2AFC-4A56-96ED-26D367846241}"/>
          </ac:spMkLst>
        </pc:spChg>
        <pc:spChg chg="mod">
          <ac:chgData name="Andrew Elkson (CGEPS)" userId="aaf799fd-92b0-4cc9-bcb7-8bac2c798364" providerId="ADAL" clId="{5E34470F-A7B5-45B7-8A31-2BD0EED6B0B7}" dt="2023-09-03T23:00:28.408" v="6" actId="13926"/>
          <ac:spMkLst>
            <pc:docMk/>
            <pc:sldMk cId="3725832644" sldId="336"/>
            <ac:spMk id="111" creationId="{469614E2-C183-473D-A3F1-70FA5614FC32}"/>
          </ac:spMkLst>
        </pc:spChg>
        <pc:spChg chg="mod">
          <ac:chgData name="Andrew Elkson (CGEPS)" userId="aaf799fd-92b0-4cc9-bcb7-8bac2c798364" providerId="ADAL" clId="{5E34470F-A7B5-45B7-8A31-2BD0EED6B0B7}" dt="2023-09-03T23:00:28.408" v="6" actId="13926"/>
          <ac:spMkLst>
            <pc:docMk/>
            <pc:sldMk cId="3725832644" sldId="336"/>
            <ac:spMk id="112" creationId="{E632C673-B5F0-44C9-9CED-816EC0A22982}"/>
          </ac:spMkLst>
        </pc:spChg>
        <pc:spChg chg="mod">
          <ac:chgData name="Andrew Elkson (CGEPS)" userId="aaf799fd-92b0-4cc9-bcb7-8bac2c798364" providerId="ADAL" clId="{5E34470F-A7B5-45B7-8A31-2BD0EED6B0B7}" dt="2023-09-03T23:00:28.408" v="6" actId="13926"/>
          <ac:spMkLst>
            <pc:docMk/>
            <pc:sldMk cId="3725832644" sldId="336"/>
            <ac:spMk id="113" creationId="{C5659D9B-EAD0-4FFF-AD93-7978412373EB}"/>
          </ac:spMkLst>
        </pc:spChg>
        <pc:spChg chg="mod">
          <ac:chgData name="Andrew Elkson (CGEPS)" userId="aaf799fd-92b0-4cc9-bcb7-8bac2c798364" providerId="ADAL" clId="{5E34470F-A7B5-45B7-8A31-2BD0EED6B0B7}" dt="2023-09-03T23:00:28.408" v="6" actId="13926"/>
          <ac:spMkLst>
            <pc:docMk/>
            <pc:sldMk cId="3725832644" sldId="336"/>
            <ac:spMk id="114" creationId="{7B137A66-25B8-43E1-8F02-65C857F75EE4}"/>
          </ac:spMkLst>
        </pc:spChg>
        <pc:spChg chg="mod">
          <ac:chgData name="Andrew Elkson (CGEPS)" userId="aaf799fd-92b0-4cc9-bcb7-8bac2c798364" providerId="ADAL" clId="{5E34470F-A7B5-45B7-8A31-2BD0EED6B0B7}" dt="2023-09-03T23:00:28.408" v="6" actId="13926"/>
          <ac:spMkLst>
            <pc:docMk/>
            <pc:sldMk cId="3725832644" sldId="336"/>
            <ac:spMk id="122" creationId="{F3973CF2-9C6D-4210-B5C8-786F66DD30B5}"/>
          </ac:spMkLst>
        </pc:spChg>
        <pc:spChg chg="mod">
          <ac:chgData name="Andrew Elkson (CGEPS)" userId="aaf799fd-92b0-4cc9-bcb7-8bac2c798364" providerId="ADAL" clId="{5E34470F-A7B5-45B7-8A31-2BD0EED6B0B7}" dt="2023-09-03T23:00:28.408" v="6" actId="13926"/>
          <ac:spMkLst>
            <pc:docMk/>
            <pc:sldMk cId="3725832644" sldId="336"/>
            <ac:spMk id="123" creationId="{B57A579C-CE29-41E4-A264-8AC1D3BA74A6}"/>
          </ac:spMkLst>
        </pc:spChg>
        <pc:spChg chg="mod">
          <ac:chgData name="Andrew Elkson (CGEPS)" userId="aaf799fd-92b0-4cc9-bcb7-8bac2c798364" providerId="ADAL" clId="{5E34470F-A7B5-45B7-8A31-2BD0EED6B0B7}" dt="2023-09-03T23:00:28.408" v="6" actId="13926"/>
          <ac:spMkLst>
            <pc:docMk/>
            <pc:sldMk cId="3725832644" sldId="336"/>
            <ac:spMk id="124" creationId="{A660E2D0-8B98-44A3-A6C8-78DD527770A2}"/>
          </ac:spMkLst>
        </pc:spChg>
        <pc:spChg chg="mod">
          <ac:chgData name="Andrew Elkson (CGEPS)" userId="aaf799fd-92b0-4cc9-bcb7-8bac2c798364" providerId="ADAL" clId="{5E34470F-A7B5-45B7-8A31-2BD0EED6B0B7}" dt="2023-09-03T23:00:28.408" v="6" actId="13926"/>
          <ac:spMkLst>
            <pc:docMk/>
            <pc:sldMk cId="3725832644" sldId="336"/>
            <ac:spMk id="126" creationId="{365C48D9-4211-4713-AABD-4EF2EC398FBF}"/>
          </ac:spMkLst>
        </pc:spChg>
      </pc:sldChg>
      <pc:sldChg chg="modSp mod delCm">
        <pc:chgData name="Andrew Elkson (CGEPS)" userId="aaf799fd-92b0-4cc9-bcb7-8bac2c798364" providerId="ADAL" clId="{5E34470F-A7B5-45B7-8A31-2BD0EED6B0B7}" dt="2023-09-03T23:00:00.480" v="2"/>
        <pc:sldMkLst>
          <pc:docMk/>
          <pc:sldMk cId="2865426219" sldId="338"/>
        </pc:sldMkLst>
        <pc:spChg chg="mod">
          <ac:chgData name="Andrew Elkson (CGEPS)" userId="aaf799fd-92b0-4cc9-bcb7-8bac2c798364" providerId="ADAL" clId="{5E34470F-A7B5-45B7-8A31-2BD0EED6B0B7}" dt="2023-09-03T22:59:53.420" v="0" actId="13926"/>
          <ac:spMkLst>
            <pc:docMk/>
            <pc:sldMk cId="2865426219" sldId="338"/>
            <ac:spMk id="4" creationId="{FA1E49DE-5A72-439A-A3AA-6A83ACCA349E}"/>
          </ac:spMkLst>
        </pc:spChg>
      </pc:sldChg>
      <pc:sldChg chg="modSp mod">
        <pc:chgData name="Andrew Elkson (CGEPS)" userId="aaf799fd-92b0-4cc9-bcb7-8bac2c798364" providerId="ADAL" clId="{5E34470F-A7B5-45B7-8A31-2BD0EED6B0B7}" dt="2023-09-03T23:00:17.168" v="4" actId="13926"/>
        <pc:sldMkLst>
          <pc:docMk/>
          <pc:sldMk cId="3986458631" sldId="340"/>
        </pc:sldMkLst>
        <pc:spChg chg="mod">
          <ac:chgData name="Andrew Elkson (CGEPS)" userId="aaf799fd-92b0-4cc9-bcb7-8bac2c798364" providerId="ADAL" clId="{5E34470F-A7B5-45B7-8A31-2BD0EED6B0B7}" dt="2023-09-03T23:00:17.168" v="4" actId="13926"/>
          <ac:spMkLst>
            <pc:docMk/>
            <pc:sldMk cId="3986458631" sldId="340"/>
            <ac:spMk id="2" creationId="{E17F849E-3246-47B3-A565-287B56EA6F6E}"/>
          </ac:spMkLst>
        </pc:spChg>
        <pc:spChg chg="mod">
          <ac:chgData name="Andrew Elkson (CGEPS)" userId="aaf799fd-92b0-4cc9-bcb7-8bac2c798364" providerId="ADAL" clId="{5E34470F-A7B5-45B7-8A31-2BD0EED6B0B7}" dt="2023-09-03T23:00:17.168" v="4" actId="13926"/>
          <ac:spMkLst>
            <pc:docMk/>
            <pc:sldMk cId="3986458631" sldId="340"/>
            <ac:spMk id="4" creationId="{B054B42F-1845-4415-BBC7-1C80B387239D}"/>
          </ac:spMkLst>
        </pc:spChg>
        <pc:spChg chg="mod">
          <ac:chgData name="Andrew Elkson (CGEPS)" userId="aaf799fd-92b0-4cc9-bcb7-8bac2c798364" providerId="ADAL" clId="{5E34470F-A7B5-45B7-8A31-2BD0EED6B0B7}" dt="2023-09-03T23:00:17.168" v="4" actId="13926"/>
          <ac:spMkLst>
            <pc:docMk/>
            <pc:sldMk cId="3986458631" sldId="340"/>
            <ac:spMk id="5" creationId="{A274B908-7DB4-4D8C-B24A-AAB734CD738B}"/>
          </ac:spMkLst>
        </pc:spChg>
        <pc:spChg chg="mod">
          <ac:chgData name="Andrew Elkson (CGEPS)" userId="aaf799fd-92b0-4cc9-bcb7-8bac2c798364" providerId="ADAL" clId="{5E34470F-A7B5-45B7-8A31-2BD0EED6B0B7}" dt="2023-09-03T23:00:17.168" v="4" actId="13926"/>
          <ac:spMkLst>
            <pc:docMk/>
            <pc:sldMk cId="3986458631" sldId="340"/>
            <ac:spMk id="7" creationId="{B7C53740-F9C4-4256-BD77-F6700BF4E208}"/>
          </ac:spMkLst>
        </pc:spChg>
        <pc:spChg chg="mod">
          <ac:chgData name="Andrew Elkson (CGEPS)" userId="aaf799fd-92b0-4cc9-bcb7-8bac2c798364" providerId="ADAL" clId="{5E34470F-A7B5-45B7-8A31-2BD0EED6B0B7}" dt="2023-09-03T23:00:17.168" v="4" actId="13926"/>
          <ac:spMkLst>
            <pc:docMk/>
            <pc:sldMk cId="3986458631" sldId="340"/>
            <ac:spMk id="8" creationId="{7012796D-A4B2-4996-800E-413425294C8F}"/>
          </ac:spMkLst>
        </pc:spChg>
        <pc:spChg chg="mod">
          <ac:chgData name="Andrew Elkson (CGEPS)" userId="aaf799fd-92b0-4cc9-bcb7-8bac2c798364" providerId="ADAL" clId="{5E34470F-A7B5-45B7-8A31-2BD0EED6B0B7}" dt="2023-09-03T23:00:17.168" v="4" actId="13926"/>
          <ac:spMkLst>
            <pc:docMk/>
            <pc:sldMk cId="3986458631" sldId="340"/>
            <ac:spMk id="9" creationId="{BDC4B5E0-F224-49C2-B955-C1BDC8D64C21}"/>
          </ac:spMkLst>
        </pc:spChg>
        <pc:spChg chg="mod">
          <ac:chgData name="Andrew Elkson (CGEPS)" userId="aaf799fd-92b0-4cc9-bcb7-8bac2c798364" providerId="ADAL" clId="{5E34470F-A7B5-45B7-8A31-2BD0EED6B0B7}" dt="2023-09-03T23:00:17.168" v="4" actId="13926"/>
          <ac:spMkLst>
            <pc:docMk/>
            <pc:sldMk cId="3986458631" sldId="340"/>
            <ac:spMk id="10" creationId="{284BFC28-8A70-4C17-8342-8BDEA2DD8586}"/>
          </ac:spMkLst>
        </pc:spChg>
        <pc:spChg chg="mod">
          <ac:chgData name="Andrew Elkson (CGEPS)" userId="aaf799fd-92b0-4cc9-bcb7-8bac2c798364" providerId="ADAL" clId="{5E34470F-A7B5-45B7-8A31-2BD0EED6B0B7}" dt="2023-09-03T23:00:17.168" v="4" actId="13926"/>
          <ac:spMkLst>
            <pc:docMk/>
            <pc:sldMk cId="3986458631" sldId="340"/>
            <ac:spMk id="11" creationId="{74FB9019-67FA-408E-ADCE-F05D2902D69C}"/>
          </ac:spMkLst>
        </pc:spChg>
        <pc:spChg chg="mod">
          <ac:chgData name="Andrew Elkson (CGEPS)" userId="aaf799fd-92b0-4cc9-bcb7-8bac2c798364" providerId="ADAL" clId="{5E34470F-A7B5-45B7-8A31-2BD0EED6B0B7}" dt="2023-09-03T23:00:17.168" v="4" actId="13926"/>
          <ac:spMkLst>
            <pc:docMk/>
            <pc:sldMk cId="3986458631" sldId="340"/>
            <ac:spMk id="12" creationId="{E601A3A4-6BFA-44C1-B6B2-CA077FBFFC58}"/>
          </ac:spMkLst>
        </pc:spChg>
        <pc:spChg chg="mod">
          <ac:chgData name="Andrew Elkson (CGEPS)" userId="aaf799fd-92b0-4cc9-bcb7-8bac2c798364" providerId="ADAL" clId="{5E34470F-A7B5-45B7-8A31-2BD0EED6B0B7}" dt="2023-09-03T23:00:17.168" v="4" actId="13926"/>
          <ac:spMkLst>
            <pc:docMk/>
            <pc:sldMk cId="3986458631" sldId="340"/>
            <ac:spMk id="13" creationId="{4096D0BE-2E38-4EA8-B951-8962BDFA216C}"/>
          </ac:spMkLst>
        </pc:spChg>
      </pc:sldChg>
      <pc:sldChg chg="modSp mod">
        <pc:chgData name="Andrew Elkson (CGEPS)" userId="aaf799fd-92b0-4cc9-bcb7-8bac2c798364" providerId="ADAL" clId="{5E34470F-A7B5-45B7-8A31-2BD0EED6B0B7}" dt="2023-09-03T23:00:21.508" v="5" actId="13926"/>
        <pc:sldMkLst>
          <pc:docMk/>
          <pc:sldMk cId="3742622511" sldId="342"/>
        </pc:sldMkLst>
        <pc:spChg chg="mod">
          <ac:chgData name="Andrew Elkson (CGEPS)" userId="aaf799fd-92b0-4cc9-bcb7-8bac2c798364" providerId="ADAL" clId="{5E34470F-A7B5-45B7-8A31-2BD0EED6B0B7}" dt="2023-09-03T23:00:21.508" v="5" actId="13926"/>
          <ac:spMkLst>
            <pc:docMk/>
            <pc:sldMk cId="3742622511" sldId="342"/>
            <ac:spMk id="2" creationId="{E17F849E-3246-47B3-A565-287B56EA6F6E}"/>
          </ac:spMkLst>
        </pc:spChg>
        <pc:spChg chg="mod">
          <ac:chgData name="Andrew Elkson (CGEPS)" userId="aaf799fd-92b0-4cc9-bcb7-8bac2c798364" providerId="ADAL" clId="{5E34470F-A7B5-45B7-8A31-2BD0EED6B0B7}" dt="2023-09-03T23:00:21.508" v="5" actId="13926"/>
          <ac:spMkLst>
            <pc:docMk/>
            <pc:sldMk cId="3742622511" sldId="342"/>
            <ac:spMk id="4" creationId="{B054B42F-1845-4415-BBC7-1C80B387239D}"/>
          </ac:spMkLst>
        </pc:spChg>
        <pc:spChg chg="mod">
          <ac:chgData name="Andrew Elkson (CGEPS)" userId="aaf799fd-92b0-4cc9-bcb7-8bac2c798364" providerId="ADAL" clId="{5E34470F-A7B5-45B7-8A31-2BD0EED6B0B7}" dt="2023-09-03T23:00:21.508" v="5" actId="13926"/>
          <ac:spMkLst>
            <pc:docMk/>
            <pc:sldMk cId="3742622511" sldId="342"/>
            <ac:spMk id="5" creationId="{A274B908-7DB4-4D8C-B24A-AAB734CD738B}"/>
          </ac:spMkLst>
        </pc:spChg>
        <pc:spChg chg="mod">
          <ac:chgData name="Andrew Elkson (CGEPS)" userId="aaf799fd-92b0-4cc9-bcb7-8bac2c798364" providerId="ADAL" clId="{5E34470F-A7B5-45B7-8A31-2BD0EED6B0B7}" dt="2023-09-03T23:00:21.508" v="5" actId="13926"/>
          <ac:spMkLst>
            <pc:docMk/>
            <pc:sldMk cId="3742622511" sldId="342"/>
            <ac:spMk id="6" creationId="{C5BEE4C4-A975-408A-B0B2-2D123A51B466}"/>
          </ac:spMkLst>
        </pc:spChg>
        <pc:spChg chg="mod">
          <ac:chgData name="Andrew Elkson (CGEPS)" userId="aaf799fd-92b0-4cc9-bcb7-8bac2c798364" providerId="ADAL" clId="{5E34470F-A7B5-45B7-8A31-2BD0EED6B0B7}" dt="2023-09-03T23:00:21.508" v="5" actId="13926"/>
          <ac:spMkLst>
            <pc:docMk/>
            <pc:sldMk cId="3742622511" sldId="342"/>
            <ac:spMk id="7" creationId="{B7C53740-F9C4-4256-BD77-F6700BF4E208}"/>
          </ac:spMkLst>
        </pc:spChg>
        <pc:spChg chg="mod">
          <ac:chgData name="Andrew Elkson (CGEPS)" userId="aaf799fd-92b0-4cc9-bcb7-8bac2c798364" providerId="ADAL" clId="{5E34470F-A7B5-45B7-8A31-2BD0EED6B0B7}" dt="2023-09-03T23:00:21.508" v="5" actId="13926"/>
          <ac:spMkLst>
            <pc:docMk/>
            <pc:sldMk cId="3742622511" sldId="342"/>
            <ac:spMk id="8" creationId="{7012796D-A4B2-4996-800E-413425294C8F}"/>
          </ac:spMkLst>
        </pc:spChg>
        <pc:spChg chg="mod">
          <ac:chgData name="Andrew Elkson (CGEPS)" userId="aaf799fd-92b0-4cc9-bcb7-8bac2c798364" providerId="ADAL" clId="{5E34470F-A7B5-45B7-8A31-2BD0EED6B0B7}" dt="2023-09-03T23:00:21.508" v="5" actId="13926"/>
          <ac:spMkLst>
            <pc:docMk/>
            <pc:sldMk cId="3742622511" sldId="342"/>
            <ac:spMk id="9" creationId="{BDC4B5E0-F224-49C2-B955-C1BDC8D64C21}"/>
          </ac:spMkLst>
        </pc:spChg>
        <pc:spChg chg="mod">
          <ac:chgData name="Andrew Elkson (CGEPS)" userId="aaf799fd-92b0-4cc9-bcb7-8bac2c798364" providerId="ADAL" clId="{5E34470F-A7B5-45B7-8A31-2BD0EED6B0B7}" dt="2023-09-03T23:00:21.508" v="5" actId="13926"/>
          <ac:spMkLst>
            <pc:docMk/>
            <pc:sldMk cId="3742622511" sldId="342"/>
            <ac:spMk id="10" creationId="{284BFC28-8A70-4C17-8342-8BDEA2DD8586}"/>
          </ac:spMkLst>
        </pc:spChg>
        <pc:spChg chg="mod">
          <ac:chgData name="Andrew Elkson (CGEPS)" userId="aaf799fd-92b0-4cc9-bcb7-8bac2c798364" providerId="ADAL" clId="{5E34470F-A7B5-45B7-8A31-2BD0EED6B0B7}" dt="2023-09-03T23:00:21.508" v="5" actId="13926"/>
          <ac:spMkLst>
            <pc:docMk/>
            <pc:sldMk cId="3742622511" sldId="342"/>
            <ac:spMk id="11" creationId="{5DE994E6-AEDF-4603-8E9A-D6E47CBA12F5}"/>
          </ac:spMkLst>
        </pc:spChg>
        <pc:spChg chg="mod">
          <ac:chgData name="Andrew Elkson (CGEPS)" userId="aaf799fd-92b0-4cc9-bcb7-8bac2c798364" providerId="ADAL" clId="{5E34470F-A7B5-45B7-8A31-2BD0EED6B0B7}" dt="2023-09-03T23:00:21.508" v="5" actId="13926"/>
          <ac:spMkLst>
            <pc:docMk/>
            <pc:sldMk cId="3742622511" sldId="342"/>
            <ac:spMk id="13" creationId="{BDBCEDA4-D5BF-7C09-168E-1E8C9B5C97EE}"/>
          </ac:spMkLst>
        </pc:spChg>
        <pc:spChg chg="mod">
          <ac:chgData name="Andrew Elkson (CGEPS)" userId="aaf799fd-92b0-4cc9-bcb7-8bac2c798364" providerId="ADAL" clId="{5E34470F-A7B5-45B7-8A31-2BD0EED6B0B7}" dt="2023-09-03T23:00:21.508" v="5" actId="13926"/>
          <ac:spMkLst>
            <pc:docMk/>
            <pc:sldMk cId="3742622511" sldId="342"/>
            <ac:spMk id="14" creationId="{6DF938ED-3A15-6B90-8CD8-E77B19507D24}"/>
          </ac:spMkLst>
        </pc:spChg>
      </pc:sldChg>
      <pc:sldChg chg="delSp modSp mod">
        <pc:chgData name="Andrew Elkson (CGEPS)" userId="aaf799fd-92b0-4cc9-bcb7-8bac2c798364" providerId="ADAL" clId="{5E34470F-A7B5-45B7-8A31-2BD0EED6B0B7}" dt="2023-09-04T00:05:44.180" v="34" actId="14100"/>
        <pc:sldMkLst>
          <pc:docMk/>
          <pc:sldMk cId="1157900850" sldId="349"/>
        </pc:sldMkLst>
        <pc:spChg chg="mod">
          <ac:chgData name="Andrew Elkson (CGEPS)" userId="aaf799fd-92b0-4cc9-bcb7-8bac2c798364" providerId="ADAL" clId="{5E34470F-A7B5-45B7-8A31-2BD0EED6B0B7}" dt="2023-09-04T00:05:44.180" v="34" actId="14100"/>
          <ac:spMkLst>
            <pc:docMk/>
            <pc:sldMk cId="1157900850" sldId="349"/>
            <ac:spMk id="4" creationId="{8461D3D3-EB95-4F93-ACF1-49F2E78A3CB2}"/>
          </ac:spMkLst>
        </pc:spChg>
        <pc:spChg chg="del">
          <ac:chgData name="Andrew Elkson (CGEPS)" userId="aaf799fd-92b0-4cc9-bcb7-8bac2c798364" providerId="ADAL" clId="{5E34470F-A7B5-45B7-8A31-2BD0EED6B0B7}" dt="2023-09-04T00:05:00.135" v="9" actId="478"/>
          <ac:spMkLst>
            <pc:docMk/>
            <pc:sldMk cId="1157900850" sldId="349"/>
            <ac:spMk id="7" creationId="{47B887E9-04B2-4997-BD0D-16BC82666DD4}"/>
          </ac:spMkLst>
        </pc:spChg>
        <pc:spChg chg="del mod">
          <ac:chgData name="Andrew Elkson (CGEPS)" userId="aaf799fd-92b0-4cc9-bcb7-8bac2c798364" providerId="ADAL" clId="{5E34470F-A7B5-45B7-8A31-2BD0EED6B0B7}" dt="2023-09-04T00:05:00.135" v="9" actId="478"/>
          <ac:spMkLst>
            <pc:docMk/>
            <pc:sldMk cId="1157900850" sldId="349"/>
            <ac:spMk id="14" creationId="{FB3FC79E-7BB7-4ED2-B793-315E3AD39F95}"/>
          </ac:spMkLst>
        </pc:spChg>
      </pc:sldChg>
      <pc:sldChg chg="delSp modSp add mod">
        <pc:chgData name="Andrew Elkson (CGEPS)" userId="aaf799fd-92b0-4cc9-bcb7-8bac2c798364" providerId="ADAL" clId="{5E34470F-A7B5-45B7-8A31-2BD0EED6B0B7}" dt="2023-09-04T00:06:19.121" v="45" actId="14100"/>
        <pc:sldMkLst>
          <pc:docMk/>
          <pc:sldMk cId="1615147531" sldId="350"/>
        </pc:sldMkLst>
        <pc:spChg chg="del">
          <ac:chgData name="Andrew Elkson (CGEPS)" userId="aaf799fd-92b0-4cc9-bcb7-8bac2c798364" providerId="ADAL" clId="{5E34470F-A7B5-45B7-8A31-2BD0EED6B0B7}" dt="2023-09-04T00:05:05.448" v="10" actId="478"/>
          <ac:spMkLst>
            <pc:docMk/>
            <pc:sldMk cId="1615147531" sldId="350"/>
            <ac:spMk id="4" creationId="{8461D3D3-EB95-4F93-ACF1-49F2E78A3CB2}"/>
          </ac:spMkLst>
        </pc:spChg>
        <pc:spChg chg="del">
          <ac:chgData name="Andrew Elkson (CGEPS)" userId="aaf799fd-92b0-4cc9-bcb7-8bac2c798364" providerId="ADAL" clId="{5E34470F-A7B5-45B7-8A31-2BD0EED6B0B7}" dt="2023-09-04T00:05:05.448" v="10" actId="478"/>
          <ac:spMkLst>
            <pc:docMk/>
            <pc:sldMk cId="1615147531" sldId="350"/>
            <ac:spMk id="5" creationId="{6EEBB851-16E8-4CD0-A493-1E67F433AD68}"/>
          </ac:spMkLst>
        </pc:spChg>
        <pc:spChg chg="mod">
          <ac:chgData name="Andrew Elkson (CGEPS)" userId="aaf799fd-92b0-4cc9-bcb7-8bac2c798364" providerId="ADAL" clId="{5E34470F-A7B5-45B7-8A31-2BD0EED6B0B7}" dt="2023-09-04T00:05:53.592" v="35" actId="1076"/>
          <ac:spMkLst>
            <pc:docMk/>
            <pc:sldMk cId="1615147531" sldId="350"/>
            <ac:spMk id="7" creationId="{47B887E9-04B2-4997-BD0D-16BC82666DD4}"/>
          </ac:spMkLst>
        </pc:spChg>
        <pc:spChg chg="mod">
          <ac:chgData name="Andrew Elkson (CGEPS)" userId="aaf799fd-92b0-4cc9-bcb7-8bac2c798364" providerId="ADAL" clId="{5E34470F-A7B5-45B7-8A31-2BD0EED6B0B7}" dt="2023-09-04T00:06:19.121" v="45" actId="14100"/>
          <ac:spMkLst>
            <pc:docMk/>
            <pc:sldMk cId="1615147531" sldId="350"/>
            <ac:spMk id="14" creationId="{FB3FC79E-7BB7-4ED2-B793-315E3AD39F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ABDF0-5969-4572-8FF6-1BFD9E1DEF02}" type="datetimeFigureOut">
              <a:rPr lang="en-AU" smtClean="0"/>
              <a:t>4/09/2023</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AEFED-1B31-4398-B7C7-2FDECAA326C0}" type="slidenum">
              <a:rPr lang="en-AU" smtClean="0"/>
              <a:t>‹#›</a:t>
            </a:fld>
            <a:endParaRPr lang="en-AU"/>
          </a:p>
        </p:txBody>
      </p:sp>
    </p:spTree>
    <p:extLst>
      <p:ext uri="{BB962C8B-B14F-4D97-AF65-F5344CB8AC3E}">
        <p14:creationId xmlns:p14="http://schemas.microsoft.com/office/powerpoint/2010/main" val="287009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412896"/>
            <a:ext cx="4608512" cy="1007992"/>
          </a:xfrm>
          <a:prstGeom prst="rect">
            <a:avLst/>
          </a:prstGeom>
        </p:spPr>
        <p:txBody>
          <a:bodyPr anchor="b">
            <a:normAutofit/>
          </a:bodyPr>
          <a:lstStyle>
            <a:lvl1pPr>
              <a:defRPr sz="2052" b="1" i="0">
                <a:solidFill>
                  <a:schemeClr val="tx2"/>
                </a:solidFill>
                <a:latin typeface="+mj-lt"/>
                <a:cs typeface="Arial"/>
              </a:defRPr>
            </a:lvl1pPr>
          </a:lstStyle>
          <a:p>
            <a:r>
              <a:rPr lang="en-US"/>
              <a:t>Click to edit Master title style</a:t>
            </a:r>
            <a:endParaRPr lang="en-AU"/>
          </a:p>
        </p:txBody>
      </p:sp>
      <p:sp>
        <p:nvSpPr>
          <p:cNvPr id="3" name="Subtitle 2"/>
          <p:cNvSpPr>
            <a:spLocks noGrp="1"/>
          </p:cNvSpPr>
          <p:nvPr>
            <p:ph type="subTitle" idx="1"/>
          </p:nvPr>
        </p:nvSpPr>
        <p:spPr>
          <a:xfrm>
            <a:off x="539552" y="2636912"/>
            <a:ext cx="4392488" cy="828000"/>
          </a:xfrm>
          <a:prstGeom prst="rect">
            <a:avLst/>
          </a:prstGeom>
        </p:spPr>
        <p:txBody>
          <a:bodyPr>
            <a:normAutofit/>
          </a:bodyPr>
          <a:lstStyle>
            <a:lvl1pPr marL="0" indent="0" algn="l">
              <a:buNone/>
              <a:defRPr sz="1539" b="0">
                <a:solidFill>
                  <a:schemeClr val="tx2"/>
                </a:solidFill>
                <a:latin typeface="+mn-lt"/>
                <a:cs typeface="Arial"/>
              </a:defRPr>
            </a:lvl1pPr>
            <a:lvl2pPr marL="390997" indent="0" algn="ctr">
              <a:buNone/>
              <a:defRPr>
                <a:solidFill>
                  <a:schemeClr val="tx1">
                    <a:tint val="75000"/>
                  </a:schemeClr>
                </a:solidFill>
              </a:defRPr>
            </a:lvl2pPr>
            <a:lvl3pPr marL="781995" indent="0" algn="ctr">
              <a:buNone/>
              <a:defRPr>
                <a:solidFill>
                  <a:schemeClr val="tx1">
                    <a:tint val="75000"/>
                  </a:schemeClr>
                </a:solidFill>
              </a:defRPr>
            </a:lvl3pPr>
            <a:lvl4pPr marL="1172992" indent="0" algn="ctr">
              <a:buNone/>
              <a:defRPr>
                <a:solidFill>
                  <a:schemeClr val="tx1">
                    <a:tint val="75000"/>
                  </a:schemeClr>
                </a:solidFill>
              </a:defRPr>
            </a:lvl4pPr>
            <a:lvl5pPr marL="1563990" indent="0" algn="ctr">
              <a:buNone/>
              <a:defRPr>
                <a:solidFill>
                  <a:schemeClr val="tx1">
                    <a:tint val="75000"/>
                  </a:schemeClr>
                </a:solidFill>
              </a:defRPr>
            </a:lvl5pPr>
            <a:lvl6pPr marL="1954987" indent="0" algn="ctr">
              <a:buNone/>
              <a:defRPr>
                <a:solidFill>
                  <a:schemeClr val="tx1">
                    <a:tint val="75000"/>
                  </a:schemeClr>
                </a:solidFill>
              </a:defRPr>
            </a:lvl6pPr>
            <a:lvl7pPr marL="2345985" indent="0" algn="ctr">
              <a:buNone/>
              <a:defRPr>
                <a:solidFill>
                  <a:schemeClr val="tx1">
                    <a:tint val="75000"/>
                  </a:schemeClr>
                </a:solidFill>
              </a:defRPr>
            </a:lvl7pPr>
            <a:lvl8pPr marL="2736982" indent="0" algn="ctr">
              <a:buNone/>
              <a:defRPr>
                <a:solidFill>
                  <a:schemeClr val="tx1">
                    <a:tint val="75000"/>
                  </a:schemeClr>
                </a:solidFill>
              </a:defRPr>
            </a:lvl8pPr>
            <a:lvl9pPr marL="3127980" indent="0" algn="ctr">
              <a:buNone/>
              <a:defRPr>
                <a:solidFill>
                  <a:schemeClr val="tx1">
                    <a:tint val="75000"/>
                  </a:schemeClr>
                </a:solidFill>
              </a:defRPr>
            </a:lvl9pPr>
          </a:lstStyle>
          <a:p>
            <a:r>
              <a:rPr lang="en-US"/>
              <a:t>Click to edit Master subtitle style</a:t>
            </a:r>
            <a:endParaRPr lang="en-AU"/>
          </a:p>
        </p:txBody>
      </p:sp>
      <p:sp>
        <p:nvSpPr>
          <p:cNvPr id="12" name="Text Placeholder 11"/>
          <p:cNvSpPr>
            <a:spLocks noGrp="1"/>
          </p:cNvSpPr>
          <p:nvPr>
            <p:ph type="body" sz="quarter" idx="10" hasCustomPrompt="1"/>
          </p:nvPr>
        </p:nvSpPr>
        <p:spPr>
          <a:xfrm>
            <a:off x="539553" y="4941169"/>
            <a:ext cx="3312368" cy="396296"/>
          </a:xfrm>
          <a:prstGeom prst="rect">
            <a:avLst/>
          </a:prstGeom>
        </p:spPr>
        <p:txBody>
          <a:bodyPr anchor="b" anchorCtr="0">
            <a:normAutofit/>
          </a:bodyPr>
          <a:lstStyle>
            <a:lvl1pPr>
              <a:defRPr sz="941" b="1" baseline="0">
                <a:solidFill>
                  <a:schemeClr val="tx2"/>
                </a:solidFill>
                <a:latin typeface="+mj-lt"/>
              </a:defRPr>
            </a:lvl1pPr>
          </a:lstStyle>
          <a:p>
            <a:pPr lvl="0"/>
            <a:r>
              <a:rPr lang="en-AU"/>
              <a:t>Click to add presenter name</a:t>
            </a:r>
          </a:p>
        </p:txBody>
      </p:sp>
      <p:sp>
        <p:nvSpPr>
          <p:cNvPr id="14" name="Text Placeholder 13"/>
          <p:cNvSpPr>
            <a:spLocks noGrp="1"/>
          </p:cNvSpPr>
          <p:nvPr>
            <p:ph type="body" sz="quarter" idx="11" hasCustomPrompt="1"/>
          </p:nvPr>
        </p:nvSpPr>
        <p:spPr>
          <a:xfrm>
            <a:off x="539553" y="5517233"/>
            <a:ext cx="2304256" cy="360040"/>
          </a:xfrm>
          <a:prstGeom prst="rect">
            <a:avLst/>
          </a:prstGeom>
        </p:spPr>
        <p:txBody>
          <a:bodyPr>
            <a:normAutofit/>
          </a:bodyPr>
          <a:lstStyle>
            <a:lvl1pPr>
              <a:defRPr sz="855" b="0">
                <a:solidFill>
                  <a:schemeClr val="tx2"/>
                </a:solidFill>
                <a:latin typeface="+mn-lt"/>
              </a:defRPr>
            </a:lvl1pPr>
          </a:lstStyle>
          <a:p>
            <a:pPr lvl="0"/>
            <a:r>
              <a:rPr lang="en-US"/>
              <a:t>Click to add date</a:t>
            </a:r>
            <a:endParaRPr lang="en-AU"/>
          </a:p>
        </p:txBody>
      </p:sp>
      <p:sp>
        <p:nvSpPr>
          <p:cNvPr id="6" name="Text Placeholder 13"/>
          <p:cNvSpPr>
            <a:spLocks noGrp="1"/>
          </p:cNvSpPr>
          <p:nvPr>
            <p:ph type="body" sz="quarter" idx="12" hasCustomPrompt="1"/>
          </p:nvPr>
        </p:nvSpPr>
        <p:spPr>
          <a:xfrm>
            <a:off x="539552" y="6309321"/>
            <a:ext cx="3024336" cy="144016"/>
          </a:xfrm>
          <a:prstGeom prst="rect">
            <a:avLst/>
          </a:prstGeom>
        </p:spPr>
        <p:txBody>
          <a:bodyPr>
            <a:noAutofit/>
          </a:bodyPr>
          <a:lstStyle>
            <a:lvl1pPr>
              <a:defRPr sz="599" b="0">
                <a:solidFill>
                  <a:schemeClr val="tx2"/>
                </a:solidFill>
              </a:defRPr>
            </a:lvl1pPr>
          </a:lstStyle>
          <a:p>
            <a:pPr lvl="0"/>
            <a:r>
              <a:rPr lang="en-US"/>
              <a:t>Click to add TRIM ID </a:t>
            </a:r>
            <a:endParaRPr lang="en-AU"/>
          </a:p>
        </p:txBody>
      </p:sp>
    </p:spTree>
    <p:extLst>
      <p:ext uri="{BB962C8B-B14F-4D97-AF65-F5344CB8AC3E}">
        <p14:creationId xmlns:p14="http://schemas.microsoft.com/office/powerpoint/2010/main" val="39095147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Introduction)">
    <p:bg>
      <p:bgRef idx="1001">
        <a:schemeClr val="bg1"/>
      </p:bgRef>
    </p:bg>
    <p:spTree>
      <p:nvGrpSpPr>
        <p:cNvPr id="1" name=""/>
        <p:cNvGrpSpPr/>
        <p:nvPr/>
      </p:nvGrpSpPr>
      <p:grpSpPr>
        <a:xfrm>
          <a:off x="0" y="0"/>
          <a:ext cx="0" cy="0"/>
          <a:chOff x="0" y="0"/>
          <a:chExt cx="0" cy="0"/>
        </a:xfrm>
      </p:grpSpPr>
      <p:sp>
        <p:nvSpPr>
          <p:cNvPr id="3" name="TextBox 2"/>
          <p:cNvSpPr txBox="1"/>
          <p:nvPr userDrawn="1"/>
        </p:nvSpPr>
        <p:spPr>
          <a:xfrm>
            <a:off x="2294842" y="961976"/>
            <a:ext cx="184731" cy="362535"/>
          </a:xfrm>
          <a:prstGeom prst="rect">
            <a:avLst/>
          </a:prstGeom>
          <a:noFill/>
        </p:spPr>
        <p:txBody>
          <a:bodyPr wrap="none" rtlCol="0">
            <a:spAutoFit/>
          </a:bodyPr>
          <a:lstStyle/>
          <a:p>
            <a:endParaRPr lang="en-US" sz="1756"/>
          </a:p>
        </p:txBody>
      </p:sp>
      <p:sp>
        <p:nvSpPr>
          <p:cNvPr id="13" name="Title 12">
            <a:extLst>
              <a:ext uri="{FF2B5EF4-FFF2-40B4-BE49-F238E27FC236}">
                <a16:creationId xmlns:a16="http://schemas.microsoft.com/office/drawing/2014/main" id="{EE0BA278-E1E4-4F78-A2E6-DBD8D2B24CC6}"/>
              </a:ext>
            </a:extLst>
          </p:cNvPr>
          <p:cNvSpPr>
            <a:spLocks noGrp="1"/>
          </p:cNvSpPr>
          <p:nvPr>
            <p:ph type="title"/>
          </p:nvPr>
        </p:nvSpPr>
        <p:spPr>
          <a:xfrm>
            <a:off x="692739" y="326586"/>
            <a:ext cx="7758681" cy="979756"/>
          </a:xfrm>
        </p:spPr>
        <p:txBody>
          <a:bodyPr/>
          <a:lstStyle>
            <a:lvl1pPr>
              <a:defRPr>
                <a:solidFill>
                  <a:schemeClr val="tx2"/>
                </a:solidFill>
              </a:defRPr>
            </a:lvl1pPr>
          </a:lstStyle>
          <a:p>
            <a:r>
              <a:rPr lang="en-US"/>
              <a:t>Click to edit Master title style</a:t>
            </a:r>
            <a:endParaRPr lang="en-AU"/>
          </a:p>
        </p:txBody>
      </p:sp>
      <p:sp>
        <p:nvSpPr>
          <p:cNvPr id="14" name="Date Placeholder 13">
            <a:extLst>
              <a:ext uri="{FF2B5EF4-FFF2-40B4-BE49-F238E27FC236}">
                <a16:creationId xmlns:a16="http://schemas.microsoft.com/office/drawing/2014/main" id="{62197A8C-BCC4-4B0A-BDAA-8AF5319766E1}"/>
              </a:ext>
            </a:extLst>
          </p:cNvPr>
          <p:cNvSpPr>
            <a:spLocks noGrp="1"/>
          </p:cNvSpPr>
          <p:nvPr>
            <p:ph type="dt" sz="half" idx="10"/>
          </p:nvPr>
        </p:nvSpPr>
        <p:spPr>
          <a:xfrm>
            <a:off x="6157683" y="6531710"/>
            <a:ext cx="1847305" cy="180000"/>
          </a:xfrm>
        </p:spPr>
        <p:txBody>
          <a:bodyPr/>
          <a:lstStyle>
            <a:lvl1pPr>
              <a:defRPr>
                <a:solidFill>
                  <a:schemeClr val="tx1">
                    <a:lumMod val="50000"/>
                    <a:lumOff val="50000"/>
                  </a:schemeClr>
                </a:solidFill>
              </a:defRPr>
            </a:lvl1pPr>
          </a:lstStyle>
          <a:p>
            <a:endParaRPr lang="en-AU"/>
          </a:p>
        </p:txBody>
      </p:sp>
      <p:sp>
        <p:nvSpPr>
          <p:cNvPr id="15" name="Footer Placeholder 14">
            <a:extLst>
              <a:ext uri="{FF2B5EF4-FFF2-40B4-BE49-F238E27FC236}">
                <a16:creationId xmlns:a16="http://schemas.microsoft.com/office/drawing/2014/main" id="{2602F7F0-6D23-4023-B08C-16552C5BF829}"/>
              </a:ext>
            </a:extLst>
          </p:cNvPr>
          <p:cNvSpPr>
            <a:spLocks noGrp="1"/>
          </p:cNvSpPr>
          <p:nvPr>
            <p:ph type="ftr" sz="quarter" idx="11"/>
          </p:nvPr>
        </p:nvSpPr>
        <p:spPr>
          <a:xfrm>
            <a:off x="692739" y="6531710"/>
            <a:ext cx="4926147" cy="180000"/>
          </a:xfrm>
        </p:spPr>
        <p:txBody>
          <a:bodyPr/>
          <a:lstStyle/>
          <a:p>
            <a:pPr algn="l"/>
            <a:r>
              <a:rPr lang="en-AU"/>
              <a:t>Presentation title</a:t>
            </a:r>
          </a:p>
        </p:txBody>
      </p:sp>
      <p:sp>
        <p:nvSpPr>
          <p:cNvPr id="16" name="Slide Number Placeholder 15">
            <a:extLst>
              <a:ext uri="{FF2B5EF4-FFF2-40B4-BE49-F238E27FC236}">
                <a16:creationId xmlns:a16="http://schemas.microsoft.com/office/drawing/2014/main" id="{AF2B11C3-6B0B-4067-84EE-FD208F052F42}"/>
              </a:ext>
            </a:extLst>
          </p:cNvPr>
          <p:cNvSpPr>
            <a:spLocks noGrp="1"/>
          </p:cNvSpPr>
          <p:nvPr>
            <p:ph type="sldNum" sz="quarter" idx="12"/>
          </p:nvPr>
        </p:nvSpPr>
        <p:spPr>
          <a:xfrm>
            <a:off x="8143536" y="6531710"/>
            <a:ext cx="307884" cy="180000"/>
          </a:xfrm>
        </p:spPr>
        <p:txBody>
          <a:bodyPr/>
          <a:lstStyle>
            <a:lvl1pPr>
              <a:defRPr>
                <a:solidFill>
                  <a:schemeClr val="tx1">
                    <a:lumMod val="50000"/>
                    <a:lumOff val="50000"/>
                  </a:schemeClr>
                </a:solidFill>
              </a:defRPr>
            </a:lvl1pPr>
          </a:lstStyle>
          <a:p>
            <a:fld id="{636C11FB-B6ED-4826-AA49-B2A0CC68C0B4}" type="slidenum">
              <a:rPr lang="en-AU" smtClean="0"/>
              <a:pPr/>
              <a:t>‹#›</a:t>
            </a:fld>
            <a:endParaRPr lang="en-AU"/>
          </a:p>
        </p:txBody>
      </p:sp>
      <p:sp>
        <p:nvSpPr>
          <p:cNvPr id="6" name="Content Placeholder 5">
            <a:extLst>
              <a:ext uri="{FF2B5EF4-FFF2-40B4-BE49-F238E27FC236}">
                <a16:creationId xmlns:a16="http://schemas.microsoft.com/office/drawing/2014/main" id="{BBB1FFF7-B70D-4C0A-B8A4-F86D53646120}"/>
              </a:ext>
            </a:extLst>
          </p:cNvPr>
          <p:cNvSpPr>
            <a:spLocks noGrp="1"/>
          </p:cNvSpPr>
          <p:nvPr>
            <p:ph sz="quarter" idx="13"/>
          </p:nvPr>
        </p:nvSpPr>
        <p:spPr>
          <a:xfrm>
            <a:off x="692739" y="1632927"/>
            <a:ext cx="7758681" cy="4653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12900251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Text Only)">
    <p:bg>
      <p:bgRef idx="1001">
        <a:schemeClr val="bg1"/>
      </p:bgRef>
    </p:bg>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BE017017-BBBF-4B71-88A4-7481DD7605C7}"/>
              </a:ext>
            </a:extLst>
          </p:cNvPr>
          <p:cNvSpPr>
            <a:spLocks noGrp="1"/>
          </p:cNvSpPr>
          <p:nvPr>
            <p:ph type="dt" sz="half" idx="10"/>
          </p:nvPr>
        </p:nvSpPr>
        <p:spPr/>
        <p:txBody>
          <a:bodyPr/>
          <a:lstStyle/>
          <a:p>
            <a:endParaRPr lang="en-AU"/>
          </a:p>
        </p:txBody>
      </p:sp>
      <p:sp>
        <p:nvSpPr>
          <p:cNvPr id="12" name="Footer Placeholder 11">
            <a:extLst>
              <a:ext uri="{FF2B5EF4-FFF2-40B4-BE49-F238E27FC236}">
                <a16:creationId xmlns:a16="http://schemas.microsoft.com/office/drawing/2014/main" id="{1F461E95-2A89-40F2-A95C-C2AF12DBEFDD}"/>
              </a:ext>
            </a:extLst>
          </p:cNvPr>
          <p:cNvSpPr>
            <a:spLocks noGrp="1"/>
          </p:cNvSpPr>
          <p:nvPr>
            <p:ph type="ftr" sz="quarter" idx="11"/>
          </p:nvPr>
        </p:nvSpPr>
        <p:spPr/>
        <p:txBody>
          <a:bodyPr/>
          <a:lstStyle/>
          <a:p>
            <a:pPr algn="l"/>
            <a:r>
              <a:rPr lang="en-AU"/>
              <a:t>Presentation title</a:t>
            </a:r>
          </a:p>
        </p:txBody>
      </p:sp>
      <p:sp>
        <p:nvSpPr>
          <p:cNvPr id="13" name="Slide Number Placeholder 12">
            <a:extLst>
              <a:ext uri="{FF2B5EF4-FFF2-40B4-BE49-F238E27FC236}">
                <a16:creationId xmlns:a16="http://schemas.microsoft.com/office/drawing/2014/main" id="{5E0058E6-26CB-4B83-BF0F-0E0F3C38D5CE}"/>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14" name="Title 13">
            <a:extLst>
              <a:ext uri="{FF2B5EF4-FFF2-40B4-BE49-F238E27FC236}">
                <a16:creationId xmlns:a16="http://schemas.microsoft.com/office/drawing/2014/main" id="{76F4A9C7-6283-4836-B281-AE1F757DA89C}"/>
              </a:ext>
            </a:extLst>
          </p:cNvPr>
          <p:cNvSpPr>
            <a:spLocks noGrp="1"/>
          </p:cNvSpPr>
          <p:nvPr>
            <p:ph type="title"/>
          </p:nvPr>
        </p:nvSpPr>
        <p:spPr>
          <a:xfrm>
            <a:off x="692740" y="0"/>
            <a:ext cx="6157683" cy="718488"/>
          </a:xfrm>
        </p:spPr>
        <p:txBody>
          <a:bodyPr/>
          <a:lstStyle>
            <a:lvl1pPr>
              <a:defRPr>
                <a:solidFill>
                  <a:schemeClr val="tx2"/>
                </a:solidFill>
              </a:defRPr>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419BD3E-B5B3-4228-ABB5-D1004B562271}"/>
              </a:ext>
            </a:extLst>
          </p:cNvPr>
          <p:cNvSpPr>
            <a:spLocks noGrp="1"/>
          </p:cNvSpPr>
          <p:nvPr>
            <p:ph sz="quarter" idx="13"/>
          </p:nvPr>
        </p:nvSpPr>
        <p:spPr>
          <a:xfrm>
            <a:off x="692739" y="1061403"/>
            <a:ext cx="7758681" cy="52253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1708143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Highlight)">
    <p:bg>
      <p:bgRef idx="1001">
        <a:schemeClr val="bg1"/>
      </p:bgRef>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1031412" y="2449391"/>
            <a:ext cx="7081336" cy="2939269"/>
          </a:xfrm>
          <a:prstGeom prst="rect">
            <a:avLst/>
          </a:prstGeom>
        </p:spPr>
        <p:txBody>
          <a:bodyPr vert="horz" lIns="0" tIns="0" rIns="0" bIns="0" rtlCol="0" anchor="t" anchorCtr="0">
            <a:noAutofit/>
          </a:bodyPr>
          <a:lstStyle>
            <a:lvl1pPr algn="ctr">
              <a:defRPr sz="1881" b="0" baseline="0">
                <a:solidFill>
                  <a:schemeClr val="tx2"/>
                </a:solidFill>
              </a:defRPr>
            </a:lvl1pPr>
          </a:lstStyle>
          <a:p>
            <a:r>
              <a:rPr lang="en-AU"/>
              <a:t>“Click to edit Master title style”</a:t>
            </a:r>
            <a:endParaRPr lang="en-US"/>
          </a:p>
        </p:txBody>
      </p:sp>
      <p:sp>
        <p:nvSpPr>
          <p:cNvPr id="2" name="Date Placeholder 1">
            <a:extLst>
              <a:ext uri="{FF2B5EF4-FFF2-40B4-BE49-F238E27FC236}">
                <a16:creationId xmlns:a16="http://schemas.microsoft.com/office/drawing/2014/main" id="{3E6CC509-913F-4023-9709-65F43F3C2CF9}"/>
              </a:ext>
            </a:extLst>
          </p:cNvPr>
          <p:cNvSpPr>
            <a:spLocks noGrp="1"/>
          </p:cNvSpPr>
          <p:nvPr>
            <p:ph type="dt" sz="half" idx="10"/>
          </p:nvPr>
        </p:nvSpPr>
        <p:spPr/>
        <p:txBody>
          <a:bodyPr/>
          <a:lstStyle/>
          <a:p>
            <a:endParaRPr lang="en-AU"/>
          </a:p>
        </p:txBody>
      </p:sp>
      <p:sp>
        <p:nvSpPr>
          <p:cNvPr id="3" name="Footer Placeholder 2">
            <a:extLst>
              <a:ext uri="{FF2B5EF4-FFF2-40B4-BE49-F238E27FC236}">
                <a16:creationId xmlns:a16="http://schemas.microsoft.com/office/drawing/2014/main" id="{250B8B7C-27A1-462D-97B2-0A049ADB45AE}"/>
              </a:ext>
            </a:extLst>
          </p:cNvPr>
          <p:cNvSpPr>
            <a:spLocks noGrp="1"/>
          </p:cNvSpPr>
          <p:nvPr>
            <p:ph type="ftr" sz="quarter" idx="11"/>
          </p:nvPr>
        </p:nvSpPr>
        <p:spPr/>
        <p:txBody>
          <a:bodyPr/>
          <a:lstStyle/>
          <a:p>
            <a:pPr algn="l"/>
            <a:r>
              <a:rPr lang="en-AU"/>
              <a:t>Presentation title</a:t>
            </a:r>
          </a:p>
        </p:txBody>
      </p:sp>
      <p:sp>
        <p:nvSpPr>
          <p:cNvPr id="4" name="Slide Number Placeholder 3">
            <a:extLst>
              <a:ext uri="{FF2B5EF4-FFF2-40B4-BE49-F238E27FC236}">
                <a16:creationId xmlns:a16="http://schemas.microsoft.com/office/drawing/2014/main" id="{2F1B501A-DB24-4676-8713-72879BCAE365}"/>
              </a:ext>
            </a:extLst>
          </p:cNvPr>
          <p:cNvSpPr>
            <a:spLocks noGrp="1"/>
          </p:cNvSpPr>
          <p:nvPr>
            <p:ph type="sldNum" sz="quarter" idx="12"/>
          </p:nvPr>
        </p:nvSpPr>
        <p:spPr/>
        <p:txBody>
          <a:bodyPr/>
          <a:lstStyle/>
          <a:p>
            <a:fld id="{636C11FB-B6ED-4826-AA49-B2A0CC68C0B4}" type="slidenum">
              <a:rPr lang="en-AU" smtClean="0"/>
              <a:pPr/>
              <a:t>‹#›</a:t>
            </a:fld>
            <a:endParaRPr lang="en-AU"/>
          </a:p>
        </p:txBody>
      </p:sp>
    </p:spTree>
    <p:extLst>
      <p:ext uri="{BB962C8B-B14F-4D97-AF65-F5344CB8AC3E}">
        <p14:creationId xmlns:p14="http://schemas.microsoft.com/office/powerpoint/2010/main" val="410644156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ictures, Graphs)">
    <p:bg>
      <p:bgRef idx="1001">
        <a:schemeClr val="bg1"/>
      </p:bgRef>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440EFAE-06B8-47F6-A6FE-574CC7AEEC0D}"/>
              </a:ext>
            </a:extLst>
          </p:cNvPr>
          <p:cNvSpPr>
            <a:spLocks noGrp="1"/>
          </p:cNvSpPr>
          <p:nvPr>
            <p:ph type="dt" sz="half" idx="10"/>
          </p:nvPr>
        </p:nvSpPr>
        <p:spPr/>
        <p:txBody>
          <a:bodyPr/>
          <a:lstStyle/>
          <a:p>
            <a:endParaRPr lang="en-AU"/>
          </a:p>
        </p:txBody>
      </p:sp>
      <p:sp>
        <p:nvSpPr>
          <p:cNvPr id="6" name="Footer Placeholder 5">
            <a:extLst>
              <a:ext uri="{FF2B5EF4-FFF2-40B4-BE49-F238E27FC236}">
                <a16:creationId xmlns:a16="http://schemas.microsoft.com/office/drawing/2014/main" id="{8DC3DBC5-40C7-4F9E-9F2F-F39D0638D707}"/>
              </a:ext>
            </a:extLst>
          </p:cNvPr>
          <p:cNvSpPr>
            <a:spLocks noGrp="1"/>
          </p:cNvSpPr>
          <p:nvPr>
            <p:ph type="ftr" sz="quarter" idx="11"/>
          </p:nvPr>
        </p:nvSpPr>
        <p:spPr/>
        <p:txBody>
          <a:bodyPr/>
          <a:lstStyle/>
          <a:p>
            <a:pPr algn="l"/>
            <a:r>
              <a:rPr lang="en-AU"/>
              <a:t>Presentation title</a:t>
            </a:r>
          </a:p>
        </p:txBody>
      </p:sp>
      <p:sp>
        <p:nvSpPr>
          <p:cNvPr id="7" name="Slide Number Placeholder 6">
            <a:extLst>
              <a:ext uri="{FF2B5EF4-FFF2-40B4-BE49-F238E27FC236}">
                <a16:creationId xmlns:a16="http://schemas.microsoft.com/office/drawing/2014/main" id="{0FB769C0-7C34-429D-BF50-499F98D013CD}"/>
              </a:ext>
            </a:extLst>
          </p:cNvPr>
          <p:cNvSpPr>
            <a:spLocks noGrp="1"/>
          </p:cNvSpPr>
          <p:nvPr>
            <p:ph type="sldNum" sz="quarter" idx="12"/>
          </p:nvPr>
        </p:nvSpPr>
        <p:spPr/>
        <p:txBody>
          <a:bodyPr/>
          <a:lstStyle/>
          <a:p>
            <a:fld id="{636C11FB-B6ED-4826-AA49-B2A0CC68C0B4}" type="slidenum">
              <a:rPr lang="en-AU" smtClean="0"/>
              <a:pPr/>
              <a:t>‹#›</a:t>
            </a:fld>
            <a:endParaRPr lang="en-AU"/>
          </a:p>
        </p:txBody>
      </p:sp>
      <p:sp>
        <p:nvSpPr>
          <p:cNvPr id="8" name="Title 7">
            <a:extLst>
              <a:ext uri="{FF2B5EF4-FFF2-40B4-BE49-F238E27FC236}">
                <a16:creationId xmlns:a16="http://schemas.microsoft.com/office/drawing/2014/main" id="{4FC2ECC7-00FE-4529-97AA-37696B603AD3}"/>
              </a:ext>
            </a:extLst>
          </p:cNvPr>
          <p:cNvSpPr>
            <a:spLocks noGrp="1"/>
          </p:cNvSpPr>
          <p:nvPr>
            <p:ph type="title"/>
          </p:nvPr>
        </p:nvSpPr>
        <p:spPr>
          <a:xfrm>
            <a:off x="692740" y="0"/>
            <a:ext cx="6157683" cy="718488"/>
          </a:xfrm>
        </p:spPr>
        <p:txBody>
          <a:bodyPr/>
          <a:lstStyle>
            <a:lvl1pPr>
              <a:defRPr>
                <a:solidFill>
                  <a:schemeClr val="tx2"/>
                </a:solidFill>
              </a:defRPr>
            </a:lvl1pPr>
          </a:lstStyle>
          <a:p>
            <a:r>
              <a:rPr lang="en-US"/>
              <a:t>Click to edit Master title style</a:t>
            </a:r>
            <a:endParaRPr lang="en-AU"/>
          </a:p>
        </p:txBody>
      </p:sp>
      <p:sp>
        <p:nvSpPr>
          <p:cNvPr id="20" name="Picture Placeholder 19">
            <a:extLst>
              <a:ext uri="{FF2B5EF4-FFF2-40B4-BE49-F238E27FC236}">
                <a16:creationId xmlns:a16="http://schemas.microsoft.com/office/drawing/2014/main" id="{85B3513A-B9C7-4D03-B9D1-BE9F1D641061}"/>
              </a:ext>
            </a:extLst>
          </p:cNvPr>
          <p:cNvSpPr>
            <a:spLocks noGrp="1"/>
          </p:cNvSpPr>
          <p:nvPr>
            <p:ph type="pic" sz="quarter" idx="13"/>
          </p:nvPr>
        </p:nvSpPr>
        <p:spPr>
          <a:xfrm>
            <a:off x="692739" y="1061403"/>
            <a:ext cx="7758681" cy="5225367"/>
          </a:xfrm>
        </p:spPr>
        <p:txBody>
          <a:bodyPr/>
          <a:lstStyle>
            <a:lvl1pPr>
              <a:defRPr>
                <a:solidFill>
                  <a:schemeClr val="tx2"/>
                </a:solidFill>
              </a:defRPr>
            </a:lvl1pPr>
          </a:lstStyle>
          <a:p>
            <a:r>
              <a:rPr lang="en-US"/>
              <a:t>Click icon to add picture</a:t>
            </a:r>
            <a:endParaRPr lang="en-AU"/>
          </a:p>
        </p:txBody>
      </p:sp>
    </p:spTree>
    <p:extLst>
      <p:ext uri="{BB962C8B-B14F-4D97-AF65-F5344CB8AC3E}">
        <p14:creationId xmlns:p14="http://schemas.microsoft.com/office/powerpoint/2010/main" val="125029950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692739" y="326586"/>
            <a:ext cx="7758681" cy="979756"/>
          </a:xfrm>
          <a:prstGeom prst="rect">
            <a:avLst/>
          </a:prstGeom>
        </p:spPr>
        <p:txBody>
          <a:bodyPr vert="horz" lIns="0" tIns="0" rIns="0" bIns="0" rtlCol="0" anchor="b">
            <a:normAutofit/>
          </a:bodyPr>
          <a:lstStyle/>
          <a:p>
            <a:r>
              <a:rPr lang="en-US"/>
              <a:t>Click to edit Master title style</a:t>
            </a:r>
          </a:p>
        </p:txBody>
      </p:sp>
      <p:sp>
        <p:nvSpPr>
          <p:cNvPr id="13" name="Text Placeholder 2"/>
          <p:cNvSpPr>
            <a:spLocks noGrp="1"/>
          </p:cNvSpPr>
          <p:nvPr>
            <p:ph type="body" idx="1"/>
          </p:nvPr>
        </p:nvSpPr>
        <p:spPr>
          <a:xfrm>
            <a:off x="692739" y="1632927"/>
            <a:ext cx="7758681" cy="473548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
          <p:cNvSpPr>
            <a:spLocks noGrp="1"/>
          </p:cNvSpPr>
          <p:nvPr>
            <p:ph type="dt" sz="half" idx="2"/>
          </p:nvPr>
        </p:nvSpPr>
        <p:spPr>
          <a:xfrm>
            <a:off x="6157683" y="6531710"/>
            <a:ext cx="1847305" cy="180000"/>
          </a:xfrm>
          <a:prstGeom prst="rect">
            <a:avLst/>
          </a:prstGeom>
        </p:spPr>
        <p:txBody>
          <a:bodyPr lIns="0" tIns="0" rIns="0" bIns="0"/>
          <a:lstStyle>
            <a:lvl1pPr algn="r">
              <a:defRPr sz="684">
                <a:solidFill>
                  <a:srgbClr val="7F7F7F"/>
                </a:solidFill>
              </a:defRPr>
            </a:lvl1pPr>
          </a:lstStyle>
          <a:p>
            <a:endParaRPr lang="en-AU"/>
          </a:p>
        </p:txBody>
      </p:sp>
      <p:sp>
        <p:nvSpPr>
          <p:cNvPr id="8" name="Footer Placeholder 3"/>
          <p:cNvSpPr>
            <a:spLocks noGrp="1"/>
          </p:cNvSpPr>
          <p:nvPr>
            <p:ph type="ftr" sz="quarter" idx="3"/>
          </p:nvPr>
        </p:nvSpPr>
        <p:spPr>
          <a:xfrm>
            <a:off x="692739" y="6531710"/>
            <a:ext cx="4926147" cy="180000"/>
          </a:xfrm>
          <a:prstGeom prst="rect">
            <a:avLst/>
          </a:prstGeom>
        </p:spPr>
        <p:txBody>
          <a:bodyPr lIns="0" tIns="0" rIns="0" bIns="0"/>
          <a:lstStyle>
            <a:lvl1pPr algn="r">
              <a:defRPr sz="684">
                <a:solidFill>
                  <a:schemeClr val="tx1">
                    <a:lumMod val="50000"/>
                    <a:lumOff val="50000"/>
                  </a:schemeClr>
                </a:solidFill>
              </a:defRPr>
            </a:lvl1pPr>
          </a:lstStyle>
          <a:p>
            <a:pPr algn="l"/>
            <a:r>
              <a:rPr lang="en-AU"/>
              <a:t>Presentation title</a:t>
            </a:r>
          </a:p>
        </p:txBody>
      </p:sp>
      <p:sp>
        <p:nvSpPr>
          <p:cNvPr id="14" name="Slide Number Placeholder 4"/>
          <p:cNvSpPr>
            <a:spLocks noGrp="1"/>
          </p:cNvSpPr>
          <p:nvPr>
            <p:ph type="sldNum" sz="quarter" idx="4"/>
          </p:nvPr>
        </p:nvSpPr>
        <p:spPr>
          <a:xfrm>
            <a:off x="8143536" y="6531710"/>
            <a:ext cx="307884" cy="180000"/>
          </a:xfrm>
          <a:prstGeom prst="rect">
            <a:avLst/>
          </a:prstGeom>
        </p:spPr>
        <p:txBody>
          <a:bodyPr lIns="0" tIns="0" rIns="0" bIns="0"/>
          <a:lstStyle>
            <a:lvl1pPr algn="r">
              <a:defRPr sz="684">
                <a:solidFill>
                  <a:srgbClr val="7F7F7F"/>
                </a:solidFill>
              </a:defRPr>
            </a:lvl1pPr>
          </a:lstStyle>
          <a:p>
            <a:fld id="{636C11FB-B6ED-4826-AA49-B2A0CC68C0B4}" type="slidenum">
              <a:rPr lang="en-AU" smtClean="0"/>
              <a:pPr/>
              <a:t>‹#›</a:t>
            </a:fld>
            <a:endParaRPr lang="en-AU"/>
          </a:p>
        </p:txBody>
      </p:sp>
    </p:spTree>
    <p:extLst>
      <p:ext uri="{BB962C8B-B14F-4D97-AF65-F5344CB8AC3E}">
        <p14:creationId xmlns:p14="http://schemas.microsoft.com/office/powerpoint/2010/main" val="2115992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eaLnBrk="1" hangingPunct="1">
        <a:defRPr sz="1710" b="1">
          <a:solidFill>
            <a:srgbClr val="51565A"/>
          </a:solidFill>
          <a:latin typeface="+mj-lt"/>
        </a:defRPr>
      </a:lvl1pPr>
    </p:titleStyle>
    <p:bodyStyle>
      <a:lvl1pPr marL="0" indent="0" eaLnBrk="1" hangingPunct="1">
        <a:spcBef>
          <a:spcPts val="513"/>
        </a:spcBef>
        <a:spcAft>
          <a:spcPts val="513"/>
        </a:spcAft>
        <a:buFont typeface="Arial"/>
        <a:buNone/>
        <a:defRPr sz="1368" b="1">
          <a:solidFill>
            <a:srgbClr val="51565A"/>
          </a:solidFill>
          <a:latin typeface="+mn-lt"/>
        </a:defRPr>
      </a:lvl1pPr>
      <a:lvl2pPr marL="0" indent="0" algn="l" eaLnBrk="1" hangingPunct="1">
        <a:spcBef>
          <a:spcPts val="513"/>
        </a:spcBef>
        <a:spcAft>
          <a:spcPts val="513"/>
        </a:spcAft>
        <a:buFont typeface="Arial"/>
        <a:buNone/>
        <a:defRPr sz="1368" i="1">
          <a:solidFill>
            <a:srgbClr val="51565A"/>
          </a:solidFill>
          <a:latin typeface="+mn-lt"/>
        </a:defRPr>
      </a:lvl2pPr>
      <a:lvl3pPr marL="0" indent="0" eaLnBrk="1" hangingPunct="1">
        <a:spcBef>
          <a:spcPts val="0"/>
        </a:spcBef>
        <a:spcAft>
          <a:spcPts val="513"/>
        </a:spcAft>
        <a:buFontTx/>
        <a:buNone/>
        <a:defRPr sz="1368">
          <a:solidFill>
            <a:srgbClr val="51565A"/>
          </a:solidFill>
          <a:latin typeface="+mn-lt"/>
        </a:defRPr>
      </a:lvl3pPr>
      <a:lvl4pPr marL="184723" indent="-184723" eaLnBrk="1" hangingPunct="1">
        <a:spcBef>
          <a:spcPts val="0"/>
        </a:spcBef>
        <a:spcAft>
          <a:spcPts val="513"/>
        </a:spcAft>
        <a:buFont typeface="Wingdings" panose="05000000000000000000" pitchFamily="2" charset="2"/>
        <a:buChar char="§"/>
        <a:defRPr sz="1368">
          <a:solidFill>
            <a:srgbClr val="51565A"/>
          </a:solidFill>
          <a:latin typeface="+mn-lt"/>
        </a:defRPr>
      </a:lvl4pPr>
      <a:lvl5pPr marL="369446" indent="-184723" eaLnBrk="1" hangingPunct="1">
        <a:spcBef>
          <a:spcPts val="0"/>
        </a:spcBef>
        <a:spcAft>
          <a:spcPts val="513"/>
        </a:spcAft>
        <a:buFont typeface="Arial" panose="020B0604020202020204" pitchFamily="34" charset="0"/>
        <a:buChar char="–"/>
        <a:defRPr sz="1368">
          <a:solidFill>
            <a:srgbClr val="51565A"/>
          </a:solidFill>
          <a:latin typeface="+mn-lt"/>
        </a:defRPr>
      </a:lvl5pPr>
      <a:lvl6pPr marL="554170" indent="-184723" eaLnBrk="1" hangingPunct="1">
        <a:spcAft>
          <a:spcPts val="513"/>
        </a:spcAft>
        <a:buFontTx/>
        <a:buChar char="&gt;"/>
        <a:defRPr sz="1368">
          <a:solidFill>
            <a:schemeClr val="tx2"/>
          </a:solidFill>
        </a:defRPr>
      </a:lvl6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enquiries@genderequalitycommission.vic.gov.au" TargetMode="External"/><Relationship Id="rId2" Type="http://schemas.openxmlformats.org/officeDocument/2006/relationships/hyperlink" Target="https://www.genderequalitycommission.vic.gov.a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D43EB7-FD53-4327-841A-C5A3F019F5E9}"/>
              </a:ext>
            </a:extLst>
          </p:cNvPr>
          <p:cNvSpPr>
            <a:spLocks noGrp="1"/>
          </p:cNvSpPr>
          <p:nvPr>
            <p:ph type="ctrTitle"/>
          </p:nvPr>
        </p:nvSpPr>
        <p:spPr/>
        <p:txBody>
          <a:bodyPr/>
          <a:lstStyle/>
          <a:p>
            <a:r>
              <a:rPr lang="en-AU" dirty="0"/>
              <a:t>Gender Equality Act 2020</a:t>
            </a:r>
          </a:p>
        </p:txBody>
      </p:sp>
      <p:sp>
        <p:nvSpPr>
          <p:cNvPr id="8" name="Subtitle 7">
            <a:extLst>
              <a:ext uri="{FF2B5EF4-FFF2-40B4-BE49-F238E27FC236}">
                <a16:creationId xmlns:a16="http://schemas.microsoft.com/office/drawing/2014/main" id="{D3D560AE-383D-4278-8590-2C2FE7C37382}"/>
              </a:ext>
            </a:extLst>
          </p:cNvPr>
          <p:cNvSpPr>
            <a:spLocks noGrp="1"/>
          </p:cNvSpPr>
          <p:nvPr>
            <p:ph type="subTitle" idx="1"/>
          </p:nvPr>
        </p:nvSpPr>
        <p:spPr/>
        <p:txBody>
          <a:bodyPr/>
          <a:lstStyle/>
          <a:p>
            <a:r>
              <a:rPr lang="en-AU"/>
              <a:t>What it means for us</a:t>
            </a:r>
          </a:p>
        </p:txBody>
      </p:sp>
      <p:sp>
        <p:nvSpPr>
          <p:cNvPr id="9" name="Text Placeholder 8">
            <a:extLst>
              <a:ext uri="{FF2B5EF4-FFF2-40B4-BE49-F238E27FC236}">
                <a16:creationId xmlns:a16="http://schemas.microsoft.com/office/drawing/2014/main" id="{3C878C40-EDEE-48E9-8A30-F7021783DABB}"/>
              </a:ext>
            </a:extLst>
          </p:cNvPr>
          <p:cNvSpPr>
            <a:spLocks noGrp="1"/>
          </p:cNvSpPr>
          <p:nvPr>
            <p:ph type="body" sz="quarter" idx="10"/>
          </p:nvPr>
        </p:nvSpPr>
        <p:spPr/>
        <p:txBody>
          <a:bodyPr/>
          <a:lstStyle/>
          <a:p>
            <a:endParaRPr lang="en-AU"/>
          </a:p>
        </p:txBody>
      </p:sp>
      <p:sp>
        <p:nvSpPr>
          <p:cNvPr id="10" name="Text Placeholder 9">
            <a:extLst>
              <a:ext uri="{FF2B5EF4-FFF2-40B4-BE49-F238E27FC236}">
                <a16:creationId xmlns:a16="http://schemas.microsoft.com/office/drawing/2014/main" id="{CCFE0BA2-79B0-4490-8B45-5F1FB1F979BE}"/>
              </a:ext>
            </a:extLst>
          </p:cNvPr>
          <p:cNvSpPr>
            <a:spLocks noGrp="1"/>
          </p:cNvSpPr>
          <p:nvPr>
            <p:ph type="body" sz="quarter" idx="11"/>
          </p:nvPr>
        </p:nvSpPr>
        <p:spPr/>
        <p:txBody>
          <a:bodyPr/>
          <a:lstStyle/>
          <a:p>
            <a:endParaRPr lang="en-AU"/>
          </a:p>
        </p:txBody>
      </p:sp>
      <p:sp>
        <p:nvSpPr>
          <p:cNvPr id="11" name="Text Placeholder 10">
            <a:extLst>
              <a:ext uri="{FF2B5EF4-FFF2-40B4-BE49-F238E27FC236}">
                <a16:creationId xmlns:a16="http://schemas.microsoft.com/office/drawing/2014/main" id="{058C0221-CC61-4609-81CD-8BF15EED29FB}"/>
              </a:ext>
            </a:extLst>
          </p:cNvPr>
          <p:cNvSpPr>
            <a:spLocks noGrp="1"/>
          </p:cNvSpPr>
          <p:nvPr>
            <p:ph type="body" sz="quarter" idx="12"/>
          </p:nvPr>
        </p:nvSpPr>
        <p:spPr/>
        <p:txBody>
          <a:bodyPr/>
          <a:lstStyle/>
          <a:p>
            <a:endParaRPr lang="en-AU"/>
          </a:p>
        </p:txBody>
      </p:sp>
    </p:spTree>
    <p:extLst>
      <p:ext uri="{BB962C8B-B14F-4D97-AF65-F5344CB8AC3E}">
        <p14:creationId xmlns:p14="http://schemas.microsoft.com/office/powerpoint/2010/main" val="2101504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Key obligation: Progress reports</a:t>
            </a:r>
          </a:p>
        </p:txBody>
      </p:sp>
      <p:sp>
        <p:nvSpPr>
          <p:cNvPr id="4" name="Rectangle 3">
            <a:extLst>
              <a:ext uri="{FF2B5EF4-FFF2-40B4-BE49-F238E27FC236}">
                <a16:creationId xmlns:a16="http://schemas.microsoft.com/office/drawing/2014/main" id="{B054B42F-1845-4415-BBC7-1C80B387239D}"/>
              </a:ext>
            </a:extLst>
          </p:cNvPr>
          <p:cNvSpPr/>
          <p:nvPr/>
        </p:nvSpPr>
        <p:spPr>
          <a:xfrm>
            <a:off x="523125" y="1893757"/>
            <a:ext cx="3921875"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are progress reports?</a:t>
            </a:r>
          </a:p>
        </p:txBody>
      </p:sp>
      <p:sp>
        <p:nvSpPr>
          <p:cNvPr id="5" name="Rectangle 4">
            <a:extLst>
              <a:ext uri="{FF2B5EF4-FFF2-40B4-BE49-F238E27FC236}">
                <a16:creationId xmlns:a16="http://schemas.microsoft.com/office/drawing/2014/main" id="{A274B908-7DB4-4D8C-B24A-AAB734CD738B}"/>
              </a:ext>
            </a:extLst>
          </p:cNvPr>
          <p:cNvSpPr/>
          <p:nvPr/>
        </p:nvSpPr>
        <p:spPr>
          <a:xfrm>
            <a:off x="520516" y="2449790"/>
            <a:ext cx="3921875" cy="840823"/>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Progress reports must outline what gender impact assessments we have undertaken, and what actions we took as a result</a:t>
            </a:r>
          </a:p>
        </p:txBody>
      </p:sp>
      <p:sp>
        <p:nvSpPr>
          <p:cNvPr id="6" name="Rectangle 5">
            <a:extLst>
              <a:ext uri="{FF2B5EF4-FFF2-40B4-BE49-F238E27FC236}">
                <a16:creationId xmlns:a16="http://schemas.microsoft.com/office/drawing/2014/main" id="{C5BEE4C4-A975-408A-B0B2-2D123A51B466}"/>
              </a:ext>
            </a:extLst>
          </p:cNvPr>
          <p:cNvSpPr/>
          <p:nvPr/>
        </p:nvSpPr>
        <p:spPr>
          <a:xfrm>
            <a:off x="520515" y="4413369"/>
            <a:ext cx="3911240" cy="840824"/>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If we are subject to any targets or quotas, our progress report must show our progress against them</a:t>
            </a:r>
          </a:p>
        </p:txBody>
      </p:sp>
      <p:sp>
        <p:nvSpPr>
          <p:cNvPr id="7" name="Rectangle 6">
            <a:extLst>
              <a:ext uri="{FF2B5EF4-FFF2-40B4-BE49-F238E27FC236}">
                <a16:creationId xmlns:a16="http://schemas.microsoft.com/office/drawing/2014/main" id="{B7C53740-F9C4-4256-BD77-F6700BF4E208}"/>
              </a:ext>
            </a:extLst>
          </p:cNvPr>
          <p:cNvSpPr/>
          <p:nvPr/>
        </p:nvSpPr>
        <p:spPr>
          <a:xfrm>
            <a:off x="515199" y="3429003"/>
            <a:ext cx="3921873" cy="840823"/>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Progress reports must show our progress towards the strategies and measures in our GEAP, and our progress in relation to the workplace gender equality indicators</a:t>
            </a:r>
          </a:p>
        </p:txBody>
      </p:sp>
      <p:sp>
        <p:nvSpPr>
          <p:cNvPr id="8" name="Rectangle 7">
            <a:extLst>
              <a:ext uri="{FF2B5EF4-FFF2-40B4-BE49-F238E27FC236}">
                <a16:creationId xmlns:a16="http://schemas.microsoft.com/office/drawing/2014/main" id="{7012796D-A4B2-4996-800E-413425294C8F}"/>
              </a:ext>
            </a:extLst>
          </p:cNvPr>
          <p:cNvSpPr/>
          <p:nvPr/>
        </p:nvSpPr>
        <p:spPr>
          <a:xfrm>
            <a:off x="523125" y="923014"/>
            <a:ext cx="8097750" cy="766217"/>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algn="ctr"/>
            <a:r>
              <a:rPr lang="en-AU" sz="1400" b="1" i="1">
                <a:latin typeface="VIC" panose="00000500000000000000" pitchFamily="2" charset="0"/>
              </a:rPr>
              <a:t>Measuring and publicly reporting our progress towards gender equality helps keep us accountable to our employees and the community.</a:t>
            </a:r>
          </a:p>
        </p:txBody>
      </p:sp>
      <p:sp>
        <p:nvSpPr>
          <p:cNvPr id="9" name="Rectangle 8">
            <a:extLst>
              <a:ext uri="{FF2B5EF4-FFF2-40B4-BE49-F238E27FC236}">
                <a16:creationId xmlns:a16="http://schemas.microsoft.com/office/drawing/2014/main" id="{BDC4B5E0-F224-49C2-B955-C1BDC8D64C21}"/>
              </a:ext>
            </a:extLst>
          </p:cNvPr>
          <p:cNvSpPr/>
          <p:nvPr/>
        </p:nvSpPr>
        <p:spPr>
          <a:xfrm>
            <a:off x="4712246" y="1893757"/>
            <a:ext cx="3911240"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do we need to do?</a:t>
            </a:r>
          </a:p>
        </p:txBody>
      </p:sp>
      <p:sp>
        <p:nvSpPr>
          <p:cNvPr id="10" name="Rectangle 9">
            <a:extLst>
              <a:ext uri="{FF2B5EF4-FFF2-40B4-BE49-F238E27FC236}">
                <a16:creationId xmlns:a16="http://schemas.microsoft.com/office/drawing/2014/main" id="{284BFC28-8A70-4C17-8342-8BDEA2DD8586}"/>
              </a:ext>
            </a:extLst>
          </p:cNvPr>
          <p:cNvSpPr/>
          <p:nvPr/>
        </p:nvSpPr>
        <p:spPr>
          <a:xfrm>
            <a:off x="4712246" y="2449789"/>
            <a:ext cx="3911240" cy="84082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Submit a progress report every two years with the first progress report due by 20 February 2024 (deadline extended from 31 October 2023)</a:t>
            </a:r>
          </a:p>
        </p:txBody>
      </p:sp>
      <p:sp>
        <p:nvSpPr>
          <p:cNvPr id="11" name="Rectangle 10">
            <a:extLst>
              <a:ext uri="{FF2B5EF4-FFF2-40B4-BE49-F238E27FC236}">
                <a16:creationId xmlns:a16="http://schemas.microsoft.com/office/drawing/2014/main" id="{5DE994E6-AEDF-4603-8E9A-D6E47CBA12F5}"/>
              </a:ext>
            </a:extLst>
          </p:cNvPr>
          <p:cNvSpPr/>
          <p:nvPr/>
        </p:nvSpPr>
        <p:spPr>
          <a:xfrm>
            <a:off x="4709635" y="3429000"/>
            <a:ext cx="3911240" cy="84082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Monitor our progress in implementing our GEAPs and doing GIAs, so we’re ready to report on time</a:t>
            </a:r>
          </a:p>
        </p:txBody>
      </p:sp>
      <p:sp>
        <p:nvSpPr>
          <p:cNvPr id="13" name="Rectangle 12">
            <a:extLst>
              <a:ext uri="{FF2B5EF4-FFF2-40B4-BE49-F238E27FC236}">
                <a16:creationId xmlns:a16="http://schemas.microsoft.com/office/drawing/2014/main" id="{BDBCEDA4-D5BF-7C09-168E-1E8C9B5C97EE}"/>
              </a:ext>
            </a:extLst>
          </p:cNvPr>
          <p:cNvSpPr/>
          <p:nvPr/>
        </p:nvSpPr>
        <p:spPr>
          <a:xfrm>
            <a:off x="4709635" y="5390240"/>
            <a:ext cx="3911240" cy="84082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Use the progress reporting and audit templates provided by the Commission</a:t>
            </a:r>
          </a:p>
        </p:txBody>
      </p:sp>
      <p:sp>
        <p:nvSpPr>
          <p:cNvPr id="14" name="Rectangle 13">
            <a:extLst>
              <a:ext uri="{FF2B5EF4-FFF2-40B4-BE49-F238E27FC236}">
                <a16:creationId xmlns:a16="http://schemas.microsoft.com/office/drawing/2014/main" id="{6DF938ED-3A15-6B90-8CD8-E77B19507D24}"/>
              </a:ext>
            </a:extLst>
          </p:cNvPr>
          <p:cNvSpPr/>
          <p:nvPr/>
        </p:nvSpPr>
        <p:spPr>
          <a:xfrm>
            <a:off x="4709635" y="4413367"/>
            <a:ext cx="3911240" cy="84082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Conduct an audit every two years to measure our progress. The audit for our first progress report must be based on data as at 30 June 2023</a:t>
            </a:r>
          </a:p>
        </p:txBody>
      </p:sp>
    </p:spTree>
    <p:extLst>
      <p:ext uri="{BB962C8B-B14F-4D97-AF65-F5344CB8AC3E}">
        <p14:creationId xmlns:p14="http://schemas.microsoft.com/office/powerpoint/2010/main" val="3742622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Resourcing our Gender Equality Action Plan</a:t>
            </a:r>
          </a:p>
        </p:txBody>
      </p:sp>
      <p:sp>
        <p:nvSpPr>
          <p:cNvPr id="4" name="Rectangle 3">
            <a:extLst>
              <a:ext uri="{FF2B5EF4-FFF2-40B4-BE49-F238E27FC236}">
                <a16:creationId xmlns:a16="http://schemas.microsoft.com/office/drawing/2014/main" id="{8461D3D3-EB95-4F93-ACF1-49F2E78A3CB2}"/>
              </a:ext>
            </a:extLst>
          </p:cNvPr>
          <p:cNvSpPr/>
          <p:nvPr/>
        </p:nvSpPr>
        <p:spPr>
          <a:xfrm>
            <a:off x="523119" y="2015893"/>
            <a:ext cx="8097751" cy="204911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300">
                <a:solidFill>
                  <a:schemeClr val="tx1"/>
                </a:solidFill>
                <a:latin typeface="VIC" panose="00000500000000000000" pitchFamily="2" charset="0"/>
              </a:rPr>
              <a:t>Under the Act, we are required to allocate adequate resources to the development and implementation of our GEAP</a:t>
            </a:r>
          </a:p>
          <a:p>
            <a:endParaRPr lang="en-AU" sz="1300">
              <a:solidFill>
                <a:schemeClr val="tx1"/>
              </a:solidFill>
              <a:latin typeface="VIC" panose="00000500000000000000" pitchFamily="2" charset="0"/>
            </a:endParaRPr>
          </a:p>
          <a:p>
            <a:pPr marL="285750" indent="-285750">
              <a:buFont typeface="Wingdings" panose="05000000000000000000" pitchFamily="2" charset="2"/>
              <a:buChar char="ü"/>
            </a:pPr>
            <a:r>
              <a:rPr lang="en-AU" sz="1300">
                <a:solidFill>
                  <a:schemeClr val="tx1"/>
                </a:solidFill>
                <a:latin typeface="VIC" panose="00000500000000000000" pitchFamily="2" charset="0"/>
              </a:rPr>
              <a:t>We need to develop a strategic resource plan that outlines how we will assign resources to implement strategies and measures in our GEAP</a:t>
            </a:r>
          </a:p>
          <a:p>
            <a:endParaRPr lang="en-AU" sz="1300">
              <a:solidFill>
                <a:schemeClr val="tx1"/>
              </a:solidFill>
              <a:latin typeface="VIC" panose="00000500000000000000" pitchFamily="2" charset="0"/>
            </a:endParaRPr>
          </a:p>
          <a:p>
            <a:pPr marL="285750" indent="-285750">
              <a:buFont typeface="Wingdings" panose="05000000000000000000" pitchFamily="2" charset="2"/>
              <a:buChar char="ü"/>
            </a:pPr>
            <a:r>
              <a:rPr lang="en-AU" sz="1300">
                <a:solidFill>
                  <a:schemeClr val="tx1"/>
                </a:solidFill>
                <a:latin typeface="VIC" panose="00000500000000000000" pitchFamily="2" charset="0"/>
              </a:rPr>
              <a:t>We need to allocate enough resources to enable us to make reasonable and material progress against the workplace gender equality indicators</a:t>
            </a:r>
          </a:p>
        </p:txBody>
      </p:sp>
      <p:sp>
        <p:nvSpPr>
          <p:cNvPr id="5" name="Rectangle 4">
            <a:extLst>
              <a:ext uri="{FF2B5EF4-FFF2-40B4-BE49-F238E27FC236}">
                <a16:creationId xmlns:a16="http://schemas.microsoft.com/office/drawing/2014/main" id="{6EEBB851-16E8-4CD0-A493-1E67F433AD68}"/>
              </a:ext>
            </a:extLst>
          </p:cNvPr>
          <p:cNvSpPr/>
          <p:nvPr/>
        </p:nvSpPr>
        <p:spPr>
          <a:xfrm>
            <a:off x="523121" y="1578967"/>
            <a:ext cx="8097751" cy="346894"/>
          </a:xfrm>
          <a:prstGeom prst="rect">
            <a:avLst/>
          </a:prstGeom>
          <a:solidFill>
            <a:srgbClr val="B9BBBE"/>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do we need to do?</a:t>
            </a:r>
          </a:p>
        </p:txBody>
      </p:sp>
      <p:sp>
        <p:nvSpPr>
          <p:cNvPr id="14" name="Rectangle 13">
            <a:extLst>
              <a:ext uri="{FF2B5EF4-FFF2-40B4-BE49-F238E27FC236}">
                <a16:creationId xmlns:a16="http://schemas.microsoft.com/office/drawing/2014/main" id="{FB3FC79E-7BB7-4ED2-B793-315E3AD39F95}"/>
              </a:ext>
            </a:extLst>
          </p:cNvPr>
          <p:cNvSpPr/>
          <p:nvPr/>
        </p:nvSpPr>
        <p:spPr>
          <a:xfrm>
            <a:off x="523119" y="4771176"/>
            <a:ext cx="8097751" cy="1692998"/>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SzPct val="100000"/>
              <a:buFont typeface="Wingdings" panose="05000000000000000000" pitchFamily="2" charset="2"/>
              <a:buChar char="§"/>
            </a:pPr>
            <a:r>
              <a:rPr lang="en-AU" sz="1300">
                <a:solidFill>
                  <a:schemeClr val="tx1"/>
                </a:solidFill>
                <a:latin typeface="VIC" panose="00000500000000000000" pitchFamily="2" charset="0"/>
              </a:rPr>
              <a:t>Executive leadership should explicitly endorse our GEAP and commit to implementing it</a:t>
            </a:r>
          </a:p>
          <a:p>
            <a:pPr marL="285750" indent="-285750">
              <a:buSzPct val="100000"/>
              <a:buFont typeface="Wingdings" panose="05000000000000000000" pitchFamily="2" charset="2"/>
              <a:buChar char="§"/>
            </a:pPr>
            <a:endParaRPr lang="en-AU" sz="1300">
              <a:solidFill>
                <a:schemeClr val="tx1"/>
              </a:solidFill>
              <a:latin typeface="VIC" panose="00000500000000000000" pitchFamily="2" charset="0"/>
            </a:endParaRPr>
          </a:p>
          <a:p>
            <a:pPr marL="285750" indent="-285750">
              <a:buSzPct val="100000"/>
              <a:buFont typeface="Wingdings" panose="05000000000000000000" pitchFamily="2" charset="2"/>
              <a:buChar char="§"/>
            </a:pPr>
            <a:r>
              <a:rPr lang="en-AU" sz="1300">
                <a:solidFill>
                  <a:schemeClr val="tx1"/>
                </a:solidFill>
                <a:latin typeface="VIC" panose="00000500000000000000" pitchFamily="2" charset="0"/>
              </a:rPr>
              <a:t>Establish a cross-functional working group of key influencers at all levels to implement our GEAP. This group should ideally reflect our workplace diversity, and will be most effective when representatives from all levels of our organisation advocate for change.</a:t>
            </a:r>
          </a:p>
        </p:txBody>
      </p:sp>
      <p:sp>
        <p:nvSpPr>
          <p:cNvPr id="8" name="Rectangle 7">
            <a:extLst>
              <a:ext uri="{FF2B5EF4-FFF2-40B4-BE49-F238E27FC236}">
                <a16:creationId xmlns:a16="http://schemas.microsoft.com/office/drawing/2014/main" id="{A659E3EC-5476-410D-8FC8-43DD8626E53A}"/>
              </a:ext>
            </a:extLst>
          </p:cNvPr>
          <p:cNvSpPr/>
          <p:nvPr/>
        </p:nvSpPr>
        <p:spPr>
          <a:xfrm>
            <a:off x="523125" y="923014"/>
            <a:ext cx="8097750" cy="565921"/>
          </a:xfrm>
          <a:prstGeom prst="rect">
            <a:avLst/>
          </a:prstGeom>
          <a:solidFill>
            <a:srgbClr val="00757D"/>
          </a:solidFill>
          <a:ln>
            <a:no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algn="ctr"/>
            <a:r>
              <a:rPr lang="en-AU" sz="1400" b="1" i="1">
                <a:latin typeface="VIC" panose="00000500000000000000" pitchFamily="2" charset="0"/>
              </a:rPr>
              <a:t>Allocating dedicated resources for our GEAP, including a specific budget for implementation of strategies and measures, is an important means of driving progress.</a:t>
            </a:r>
          </a:p>
        </p:txBody>
      </p:sp>
      <p:sp>
        <p:nvSpPr>
          <p:cNvPr id="11" name="Rectangle 10">
            <a:extLst>
              <a:ext uri="{FF2B5EF4-FFF2-40B4-BE49-F238E27FC236}">
                <a16:creationId xmlns:a16="http://schemas.microsoft.com/office/drawing/2014/main" id="{FFF1F1B6-30FC-49D2-B525-2623D373300B}"/>
              </a:ext>
            </a:extLst>
          </p:cNvPr>
          <p:cNvSpPr/>
          <p:nvPr/>
        </p:nvSpPr>
        <p:spPr>
          <a:xfrm>
            <a:off x="523119" y="4293313"/>
            <a:ext cx="8097751" cy="381304"/>
          </a:xfrm>
          <a:prstGeom prst="rect">
            <a:avLst/>
          </a:prstGeom>
          <a:solidFill>
            <a:srgbClr val="B9BBBE"/>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else should we do?</a:t>
            </a:r>
          </a:p>
        </p:txBody>
      </p:sp>
    </p:spTree>
    <p:extLst>
      <p:ext uri="{BB962C8B-B14F-4D97-AF65-F5344CB8AC3E}">
        <p14:creationId xmlns:p14="http://schemas.microsoft.com/office/powerpoint/2010/main" val="883388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Timeline of obligations</a:t>
            </a:r>
          </a:p>
        </p:txBody>
      </p:sp>
      <p:cxnSp>
        <p:nvCxnSpPr>
          <p:cNvPr id="38" name="Straight Arrow Connector 37">
            <a:extLst>
              <a:ext uri="{FF2B5EF4-FFF2-40B4-BE49-F238E27FC236}">
                <a16:creationId xmlns:a16="http://schemas.microsoft.com/office/drawing/2014/main" id="{BAC3D736-CF08-46E7-854F-5270D82DEE7D}"/>
              </a:ext>
            </a:extLst>
          </p:cNvPr>
          <p:cNvCxnSpPr>
            <a:cxnSpLocks/>
          </p:cNvCxnSpPr>
          <p:nvPr/>
        </p:nvCxnSpPr>
        <p:spPr>
          <a:xfrm>
            <a:off x="332367" y="4379447"/>
            <a:ext cx="2788742"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1E61AEEF-E06C-4A80-875D-A436738FF17D}"/>
              </a:ext>
            </a:extLst>
          </p:cNvPr>
          <p:cNvGrpSpPr/>
          <p:nvPr/>
        </p:nvGrpSpPr>
        <p:grpSpPr>
          <a:xfrm>
            <a:off x="153854" y="2292353"/>
            <a:ext cx="1141271" cy="1190858"/>
            <a:chOff x="1039825" y="2868626"/>
            <a:chExt cx="1007459" cy="956883"/>
          </a:xfrm>
        </p:grpSpPr>
        <p:sp>
          <p:nvSpPr>
            <p:cNvPr id="67" name="Rectangle 66">
              <a:extLst>
                <a:ext uri="{FF2B5EF4-FFF2-40B4-BE49-F238E27FC236}">
                  <a16:creationId xmlns:a16="http://schemas.microsoft.com/office/drawing/2014/main" id="{E0CE582B-F9ED-4551-A91F-4A39E7C3FDC7}"/>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Act and obligations commence</a:t>
              </a:r>
            </a:p>
          </p:txBody>
        </p:sp>
        <p:sp>
          <p:nvSpPr>
            <p:cNvPr id="68" name="TextBox 67">
              <a:extLst>
                <a:ext uri="{FF2B5EF4-FFF2-40B4-BE49-F238E27FC236}">
                  <a16:creationId xmlns:a16="http://schemas.microsoft.com/office/drawing/2014/main" id="{C58CF6B7-AD7B-4B77-A01F-7F754423DBD0}"/>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31 March 2021</a:t>
              </a:r>
            </a:p>
          </p:txBody>
        </p:sp>
        <p:sp>
          <p:nvSpPr>
            <p:cNvPr id="71" name="Rectangle 70">
              <a:extLst>
                <a:ext uri="{FF2B5EF4-FFF2-40B4-BE49-F238E27FC236}">
                  <a16:creationId xmlns:a16="http://schemas.microsoft.com/office/drawing/2014/main" id="{CAE75742-6A73-4F80-BFE4-5B8ACC537878}"/>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72" name="Group 71">
            <a:extLst>
              <a:ext uri="{FF2B5EF4-FFF2-40B4-BE49-F238E27FC236}">
                <a16:creationId xmlns:a16="http://schemas.microsoft.com/office/drawing/2014/main" id="{5B1F84FD-0F2A-4C12-A9FD-E9E6EE397DE1}"/>
              </a:ext>
            </a:extLst>
          </p:cNvPr>
          <p:cNvGrpSpPr/>
          <p:nvPr/>
        </p:nvGrpSpPr>
        <p:grpSpPr>
          <a:xfrm>
            <a:off x="2078379" y="2292353"/>
            <a:ext cx="1173123" cy="1190858"/>
            <a:chOff x="1039825" y="2868626"/>
            <a:chExt cx="1007459" cy="956883"/>
          </a:xfrm>
        </p:grpSpPr>
        <p:sp>
          <p:nvSpPr>
            <p:cNvPr id="73" name="Rectangle 72">
              <a:extLst>
                <a:ext uri="{FF2B5EF4-FFF2-40B4-BE49-F238E27FC236}">
                  <a16:creationId xmlns:a16="http://schemas.microsoft.com/office/drawing/2014/main" id="{0BB5CFCB-02F7-4F9F-BFD4-9A181430A5CA}"/>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First GEAP due</a:t>
              </a:r>
            </a:p>
          </p:txBody>
        </p:sp>
        <p:sp>
          <p:nvSpPr>
            <p:cNvPr id="74" name="TextBox 73">
              <a:extLst>
                <a:ext uri="{FF2B5EF4-FFF2-40B4-BE49-F238E27FC236}">
                  <a16:creationId xmlns:a16="http://schemas.microsoft.com/office/drawing/2014/main" id="{B49CD16A-4294-4AB1-83F4-B400858BF514}"/>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31 October 2021</a:t>
              </a:r>
            </a:p>
          </p:txBody>
        </p:sp>
        <p:sp>
          <p:nvSpPr>
            <p:cNvPr id="75" name="Rectangle 74">
              <a:extLst>
                <a:ext uri="{FF2B5EF4-FFF2-40B4-BE49-F238E27FC236}">
                  <a16:creationId xmlns:a16="http://schemas.microsoft.com/office/drawing/2014/main" id="{B7F56E59-CA31-4FA8-8187-0A9A66C82B6F}"/>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76" name="Group 75">
            <a:extLst>
              <a:ext uri="{FF2B5EF4-FFF2-40B4-BE49-F238E27FC236}">
                <a16:creationId xmlns:a16="http://schemas.microsoft.com/office/drawing/2014/main" id="{B144B172-DED0-4ACF-ACF0-0D1539A0F6E1}"/>
              </a:ext>
            </a:extLst>
          </p:cNvPr>
          <p:cNvGrpSpPr/>
          <p:nvPr/>
        </p:nvGrpSpPr>
        <p:grpSpPr>
          <a:xfrm>
            <a:off x="1103005" y="2292353"/>
            <a:ext cx="1173123" cy="1190858"/>
            <a:chOff x="1039825" y="2868626"/>
            <a:chExt cx="1007459" cy="956883"/>
          </a:xfrm>
        </p:grpSpPr>
        <p:sp>
          <p:nvSpPr>
            <p:cNvPr id="77" name="Rectangle 76">
              <a:extLst>
                <a:ext uri="{FF2B5EF4-FFF2-40B4-BE49-F238E27FC236}">
                  <a16:creationId xmlns:a16="http://schemas.microsoft.com/office/drawing/2014/main" id="{20BE6B33-CE97-447B-8530-F2FE6F53C144}"/>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Extract data for workplace gender audit</a:t>
              </a:r>
            </a:p>
          </p:txBody>
        </p:sp>
        <p:sp>
          <p:nvSpPr>
            <p:cNvPr id="78" name="TextBox 77">
              <a:extLst>
                <a:ext uri="{FF2B5EF4-FFF2-40B4-BE49-F238E27FC236}">
                  <a16:creationId xmlns:a16="http://schemas.microsoft.com/office/drawing/2014/main" id="{D8074C51-77B5-46F3-973E-7D5E2BA05E03}"/>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30 June 2020</a:t>
              </a:r>
            </a:p>
          </p:txBody>
        </p:sp>
        <p:sp>
          <p:nvSpPr>
            <p:cNvPr id="79" name="Rectangle 78">
              <a:extLst>
                <a:ext uri="{FF2B5EF4-FFF2-40B4-BE49-F238E27FC236}">
                  <a16:creationId xmlns:a16="http://schemas.microsoft.com/office/drawing/2014/main" id="{D2BFF349-9049-418A-A021-15D7C1DCE0CA}"/>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80" name="Group 79">
            <a:extLst>
              <a:ext uri="{FF2B5EF4-FFF2-40B4-BE49-F238E27FC236}">
                <a16:creationId xmlns:a16="http://schemas.microsoft.com/office/drawing/2014/main" id="{76A28ED7-3DB2-4032-84E1-42DB24813FBD}"/>
              </a:ext>
            </a:extLst>
          </p:cNvPr>
          <p:cNvGrpSpPr/>
          <p:nvPr/>
        </p:nvGrpSpPr>
        <p:grpSpPr>
          <a:xfrm>
            <a:off x="3620917" y="5153449"/>
            <a:ext cx="1173123" cy="1190858"/>
            <a:chOff x="1039825" y="2868626"/>
            <a:chExt cx="1007459" cy="956883"/>
          </a:xfrm>
        </p:grpSpPr>
        <p:sp>
          <p:nvSpPr>
            <p:cNvPr id="81" name="Rectangle 80">
              <a:extLst>
                <a:ext uri="{FF2B5EF4-FFF2-40B4-BE49-F238E27FC236}">
                  <a16:creationId xmlns:a16="http://schemas.microsoft.com/office/drawing/2014/main" id="{097260A4-53D7-4FCB-9ADC-F838E7A99EA4}"/>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First progress report due</a:t>
              </a:r>
            </a:p>
            <a:p>
              <a:pPr algn="ctr"/>
              <a:r>
                <a:rPr lang="en-AU" sz="700">
                  <a:latin typeface="VIC" panose="00000500000000000000" pitchFamily="2" charset="0"/>
                </a:rPr>
                <a:t>(extended from 31 Oct 2023)</a:t>
              </a:r>
            </a:p>
          </p:txBody>
        </p:sp>
        <p:sp>
          <p:nvSpPr>
            <p:cNvPr id="82" name="TextBox 81">
              <a:extLst>
                <a:ext uri="{FF2B5EF4-FFF2-40B4-BE49-F238E27FC236}">
                  <a16:creationId xmlns:a16="http://schemas.microsoft.com/office/drawing/2014/main" id="{98BA742D-F002-45BC-8524-23C808F3F5E7}"/>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20 February 2024</a:t>
              </a:r>
            </a:p>
          </p:txBody>
        </p:sp>
        <p:sp>
          <p:nvSpPr>
            <p:cNvPr id="83" name="Rectangle 82">
              <a:extLst>
                <a:ext uri="{FF2B5EF4-FFF2-40B4-BE49-F238E27FC236}">
                  <a16:creationId xmlns:a16="http://schemas.microsoft.com/office/drawing/2014/main" id="{12E593EE-2A78-4CB2-B55C-9D74AADD0C20}"/>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84" name="Group 83">
            <a:extLst>
              <a:ext uri="{FF2B5EF4-FFF2-40B4-BE49-F238E27FC236}">
                <a16:creationId xmlns:a16="http://schemas.microsoft.com/office/drawing/2014/main" id="{3FDD5E90-F736-42D7-A29F-75CFA8B17FF8}"/>
              </a:ext>
            </a:extLst>
          </p:cNvPr>
          <p:cNvGrpSpPr/>
          <p:nvPr/>
        </p:nvGrpSpPr>
        <p:grpSpPr>
          <a:xfrm>
            <a:off x="5154696" y="2292353"/>
            <a:ext cx="1173123" cy="1190858"/>
            <a:chOff x="1039825" y="2868626"/>
            <a:chExt cx="1007459" cy="956883"/>
          </a:xfrm>
        </p:grpSpPr>
        <p:sp>
          <p:nvSpPr>
            <p:cNvPr id="85" name="Rectangle 84">
              <a:extLst>
                <a:ext uri="{FF2B5EF4-FFF2-40B4-BE49-F238E27FC236}">
                  <a16:creationId xmlns:a16="http://schemas.microsoft.com/office/drawing/2014/main" id="{1A9CA976-62DF-49EE-A08F-5A7B7D3E75C3}"/>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Extract data for workplace gender audit</a:t>
              </a:r>
            </a:p>
          </p:txBody>
        </p:sp>
        <p:sp>
          <p:nvSpPr>
            <p:cNvPr id="86" name="TextBox 85">
              <a:extLst>
                <a:ext uri="{FF2B5EF4-FFF2-40B4-BE49-F238E27FC236}">
                  <a16:creationId xmlns:a16="http://schemas.microsoft.com/office/drawing/2014/main" id="{158657CE-1463-4563-B28E-A7661B12D207}"/>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30 June 2025</a:t>
              </a:r>
            </a:p>
          </p:txBody>
        </p:sp>
        <p:sp>
          <p:nvSpPr>
            <p:cNvPr id="87" name="Rectangle 86">
              <a:extLst>
                <a:ext uri="{FF2B5EF4-FFF2-40B4-BE49-F238E27FC236}">
                  <a16:creationId xmlns:a16="http://schemas.microsoft.com/office/drawing/2014/main" id="{62BE3F03-C08E-47DD-BC33-B08514AF1304}"/>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88" name="Group 87">
            <a:extLst>
              <a:ext uri="{FF2B5EF4-FFF2-40B4-BE49-F238E27FC236}">
                <a16:creationId xmlns:a16="http://schemas.microsoft.com/office/drawing/2014/main" id="{8E30E41A-6D6A-4BA8-AD23-DB7C43773CA9}"/>
              </a:ext>
            </a:extLst>
          </p:cNvPr>
          <p:cNvGrpSpPr/>
          <p:nvPr/>
        </p:nvGrpSpPr>
        <p:grpSpPr>
          <a:xfrm>
            <a:off x="6118721" y="2292353"/>
            <a:ext cx="1173123" cy="1190858"/>
            <a:chOff x="1039825" y="2868626"/>
            <a:chExt cx="1007459" cy="956883"/>
          </a:xfrm>
        </p:grpSpPr>
        <p:sp>
          <p:nvSpPr>
            <p:cNvPr id="89" name="Rectangle 88">
              <a:extLst>
                <a:ext uri="{FF2B5EF4-FFF2-40B4-BE49-F238E27FC236}">
                  <a16:creationId xmlns:a16="http://schemas.microsoft.com/office/drawing/2014/main" id="{3F2C2742-D267-495D-882D-0E5E3B6AA281}"/>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Second GEAP due</a:t>
              </a:r>
            </a:p>
          </p:txBody>
        </p:sp>
        <p:sp>
          <p:nvSpPr>
            <p:cNvPr id="90" name="TextBox 89">
              <a:extLst>
                <a:ext uri="{FF2B5EF4-FFF2-40B4-BE49-F238E27FC236}">
                  <a16:creationId xmlns:a16="http://schemas.microsoft.com/office/drawing/2014/main" id="{31A518B6-1B7B-4950-A03E-64A1B541EE9C}"/>
                </a:ext>
              </a:extLst>
            </p:cNvPr>
            <p:cNvSpPr txBox="1"/>
            <p:nvPr/>
          </p:nvSpPr>
          <p:spPr>
            <a:xfrm>
              <a:off x="1039825"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31 October 2025</a:t>
              </a:r>
            </a:p>
          </p:txBody>
        </p:sp>
        <p:sp>
          <p:nvSpPr>
            <p:cNvPr id="91" name="Rectangle 90">
              <a:extLst>
                <a:ext uri="{FF2B5EF4-FFF2-40B4-BE49-F238E27FC236}">
                  <a16:creationId xmlns:a16="http://schemas.microsoft.com/office/drawing/2014/main" id="{CB2A90D4-48F7-4C16-B1C1-54A800B5BFC1}"/>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grpSp>
        <p:nvGrpSpPr>
          <p:cNvPr id="92" name="Group 91">
            <a:extLst>
              <a:ext uri="{FF2B5EF4-FFF2-40B4-BE49-F238E27FC236}">
                <a16:creationId xmlns:a16="http://schemas.microsoft.com/office/drawing/2014/main" id="{8BC45097-EB5F-4688-9649-7C3DEF5BD32A}"/>
              </a:ext>
            </a:extLst>
          </p:cNvPr>
          <p:cNvGrpSpPr/>
          <p:nvPr/>
        </p:nvGrpSpPr>
        <p:grpSpPr>
          <a:xfrm>
            <a:off x="6143978" y="5169923"/>
            <a:ext cx="1173122" cy="1190858"/>
            <a:chOff x="1059872" y="2868626"/>
            <a:chExt cx="1007459" cy="956883"/>
          </a:xfrm>
        </p:grpSpPr>
        <p:sp>
          <p:nvSpPr>
            <p:cNvPr id="93" name="Rectangle 92">
              <a:extLst>
                <a:ext uri="{FF2B5EF4-FFF2-40B4-BE49-F238E27FC236}">
                  <a16:creationId xmlns:a16="http://schemas.microsoft.com/office/drawing/2014/main" id="{4917FD8F-4597-47AA-89C3-3D9F7CE5B1A2}"/>
                </a:ext>
              </a:extLst>
            </p:cNvPr>
            <p:cNvSpPr/>
            <p:nvPr/>
          </p:nvSpPr>
          <p:spPr>
            <a:xfrm>
              <a:off x="1150820"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Second progress report due</a:t>
              </a:r>
            </a:p>
          </p:txBody>
        </p:sp>
        <p:sp>
          <p:nvSpPr>
            <p:cNvPr id="94" name="TextBox 93">
              <a:extLst>
                <a:ext uri="{FF2B5EF4-FFF2-40B4-BE49-F238E27FC236}">
                  <a16:creationId xmlns:a16="http://schemas.microsoft.com/office/drawing/2014/main" id="{12E1B9BA-34EA-4365-8E15-F4D67A1152F8}"/>
                </a:ext>
              </a:extLst>
            </p:cNvPr>
            <p:cNvSpPr txBox="1"/>
            <p:nvPr/>
          </p:nvSpPr>
          <p:spPr>
            <a:xfrm>
              <a:off x="1059872"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31 October 2025</a:t>
              </a:r>
            </a:p>
          </p:txBody>
        </p:sp>
        <p:sp>
          <p:nvSpPr>
            <p:cNvPr id="95" name="Rectangle 94">
              <a:extLst>
                <a:ext uri="{FF2B5EF4-FFF2-40B4-BE49-F238E27FC236}">
                  <a16:creationId xmlns:a16="http://schemas.microsoft.com/office/drawing/2014/main" id="{FD476036-BA23-4AB0-9312-A633DD0CFDCB}"/>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cxnSp>
        <p:nvCxnSpPr>
          <p:cNvPr id="98" name="Straight Arrow Connector 97">
            <a:extLst>
              <a:ext uri="{FF2B5EF4-FFF2-40B4-BE49-F238E27FC236}">
                <a16:creationId xmlns:a16="http://schemas.microsoft.com/office/drawing/2014/main" id="{98D8A55C-0B80-41AB-81B1-8270B80EBB40}"/>
              </a:ext>
            </a:extLst>
          </p:cNvPr>
          <p:cNvCxnSpPr>
            <a:cxnSpLocks/>
          </p:cNvCxnSpPr>
          <p:nvPr/>
        </p:nvCxnSpPr>
        <p:spPr>
          <a:xfrm>
            <a:off x="3686736" y="4379549"/>
            <a:ext cx="964439"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E445C214-C902-46DC-A69D-AED1C36DB0E9}"/>
              </a:ext>
            </a:extLst>
          </p:cNvPr>
          <p:cNvCxnSpPr>
            <a:cxnSpLocks/>
          </p:cNvCxnSpPr>
          <p:nvPr/>
        </p:nvCxnSpPr>
        <p:spPr>
          <a:xfrm>
            <a:off x="5293850" y="4379753"/>
            <a:ext cx="1859509"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2398F0AE-4396-4D8F-AD76-200059CC1462}"/>
              </a:ext>
            </a:extLst>
          </p:cNvPr>
          <p:cNvCxnSpPr>
            <a:cxnSpLocks/>
          </p:cNvCxnSpPr>
          <p:nvPr/>
        </p:nvCxnSpPr>
        <p:spPr>
          <a:xfrm>
            <a:off x="7776446" y="4379651"/>
            <a:ext cx="933486" cy="0"/>
          </a:xfrm>
          <a:prstGeom prst="straightConnector1">
            <a:avLst/>
          </a:prstGeom>
          <a:ln w="38100">
            <a:solidFill>
              <a:schemeClr val="accent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F8CDCD15-C527-44CC-A6D3-F620397A75C8}"/>
              </a:ext>
            </a:extLst>
          </p:cNvPr>
          <p:cNvCxnSpPr>
            <a:cxnSpLocks/>
          </p:cNvCxnSpPr>
          <p:nvPr/>
        </p:nvCxnSpPr>
        <p:spPr>
          <a:xfrm>
            <a:off x="3119521" y="4379447"/>
            <a:ext cx="608028" cy="0"/>
          </a:xfrm>
          <a:prstGeom prst="straightConnector1">
            <a:avLst/>
          </a:prstGeom>
          <a:ln w="38100">
            <a:solidFill>
              <a:schemeClr val="accent2">
                <a:lumMod val="75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FD5E3B98-5230-4414-86F2-04490D8FF775}"/>
              </a:ext>
            </a:extLst>
          </p:cNvPr>
          <p:cNvCxnSpPr>
            <a:cxnSpLocks/>
          </p:cNvCxnSpPr>
          <p:nvPr/>
        </p:nvCxnSpPr>
        <p:spPr>
          <a:xfrm>
            <a:off x="4649587" y="4379276"/>
            <a:ext cx="755851" cy="0"/>
          </a:xfrm>
          <a:prstGeom prst="straightConnector1">
            <a:avLst/>
          </a:prstGeom>
          <a:ln w="38100">
            <a:solidFill>
              <a:schemeClr val="accent2">
                <a:lumMod val="75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8E6C97DE-4A50-49B7-8245-71D366CDD0B5}"/>
              </a:ext>
            </a:extLst>
          </p:cNvPr>
          <p:cNvCxnSpPr>
            <a:cxnSpLocks/>
          </p:cNvCxnSpPr>
          <p:nvPr/>
        </p:nvCxnSpPr>
        <p:spPr>
          <a:xfrm>
            <a:off x="7133067" y="4379276"/>
            <a:ext cx="755851" cy="0"/>
          </a:xfrm>
          <a:prstGeom prst="straightConnector1">
            <a:avLst/>
          </a:prstGeom>
          <a:ln w="38100">
            <a:solidFill>
              <a:schemeClr val="accent2">
                <a:lumMod val="75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6" name="Oval 105">
            <a:extLst>
              <a:ext uri="{FF2B5EF4-FFF2-40B4-BE49-F238E27FC236}">
                <a16:creationId xmlns:a16="http://schemas.microsoft.com/office/drawing/2014/main" id="{699BC15A-7ED0-45A7-8857-4F53AC2D862F}"/>
              </a:ext>
            </a:extLst>
          </p:cNvPr>
          <p:cNvSpPr/>
          <p:nvPr/>
        </p:nvSpPr>
        <p:spPr bwMode="ltGray">
          <a:xfrm>
            <a:off x="637629" y="4283244"/>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09" name="Oval 108">
            <a:extLst>
              <a:ext uri="{FF2B5EF4-FFF2-40B4-BE49-F238E27FC236}">
                <a16:creationId xmlns:a16="http://schemas.microsoft.com/office/drawing/2014/main" id="{F319710F-4AD3-45E0-A260-6F3A8CA1A774}"/>
              </a:ext>
            </a:extLst>
          </p:cNvPr>
          <p:cNvSpPr/>
          <p:nvPr/>
        </p:nvSpPr>
        <p:spPr bwMode="ltGray">
          <a:xfrm>
            <a:off x="1602591" y="4283244"/>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10" name="Oval 109">
            <a:extLst>
              <a:ext uri="{FF2B5EF4-FFF2-40B4-BE49-F238E27FC236}">
                <a16:creationId xmlns:a16="http://schemas.microsoft.com/office/drawing/2014/main" id="{A799A172-2AFC-4A56-96ED-26D367846241}"/>
              </a:ext>
            </a:extLst>
          </p:cNvPr>
          <p:cNvSpPr/>
          <p:nvPr/>
        </p:nvSpPr>
        <p:spPr bwMode="ltGray">
          <a:xfrm>
            <a:off x="2577103" y="4282770"/>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11" name="Oval 110">
            <a:extLst>
              <a:ext uri="{FF2B5EF4-FFF2-40B4-BE49-F238E27FC236}">
                <a16:creationId xmlns:a16="http://schemas.microsoft.com/office/drawing/2014/main" id="{469614E2-C183-473D-A3F1-70FA5614FC32}"/>
              </a:ext>
            </a:extLst>
          </p:cNvPr>
          <p:cNvSpPr/>
          <p:nvPr/>
        </p:nvSpPr>
        <p:spPr bwMode="ltGray">
          <a:xfrm>
            <a:off x="4117409" y="4286428"/>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12" name="Oval 111">
            <a:extLst>
              <a:ext uri="{FF2B5EF4-FFF2-40B4-BE49-F238E27FC236}">
                <a16:creationId xmlns:a16="http://schemas.microsoft.com/office/drawing/2014/main" id="{E632C673-B5F0-44C9-9CED-816EC0A22982}"/>
              </a:ext>
            </a:extLst>
          </p:cNvPr>
          <p:cNvSpPr/>
          <p:nvPr/>
        </p:nvSpPr>
        <p:spPr bwMode="ltGray">
          <a:xfrm>
            <a:off x="5651728" y="4282296"/>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13" name="Oval 112">
            <a:extLst>
              <a:ext uri="{FF2B5EF4-FFF2-40B4-BE49-F238E27FC236}">
                <a16:creationId xmlns:a16="http://schemas.microsoft.com/office/drawing/2014/main" id="{C5659D9B-EAD0-4FFF-AD93-7978412373EB}"/>
              </a:ext>
            </a:extLst>
          </p:cNvPr>
          <p:cNvSpPr/>
          <p:nvPr/>
        </p:nvSpPr>
        <p:spPr bwMode="ltGray">
          <a:xfrm>
            <a:off x="6615753" y="4281822"/>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sp>
        <p:nvSpPr>
          <p:cNvPr id="114" name="Oval 113">
            <a:extLst>
              <a:ext uri="{FF2B5EF4-FFF2-40B4-BE49-F238E27FC236}">
                <a16:creationId xmlns:a16="http://schemas.microsoft.com/office/drawing/2014/main" id="{7B137A66-25B8-43E1-8F02-65C857F75EE4}"/>
              </a:ext>
            </a:extLst>
          </p:cNvPr>
          <p:cNvSpPr/>
          <p:nvPr/>
        </p:nvSpPr>
        <p:spPr bwMode="ltGray">
          <a:xfrm>
            <a:off x="8170863" y="4281822"/>
            <a:ext cx="180140" cy="192064"/>
          </a:xfrm>
          <a:prstGeom prst="ellipse">
            <a:avLst/>
          </a:prstGeom>
          <a:solidFill>
            <a:schemeClr val="bg1"/>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latin typeface="VIC" panose="00000500000000000000" pitchFamily="2" charset="0"/>
            </a:endParaRPr>
          </a:p>
        </p:txBody>
      </p:sp>
      <p:cxnSp>
        <p:nvCxnSpPr>
          <p:cNvPr id="115" name="Straight Connector 114">
            <a:extLst>
              <a:ext uri="{FF2B5EF4-FFF2-40B4-BE49-F238E27FC236}">
                <a16:creationId xmlns:a16="http://schemas.microsoft.com/office/drawing/2014/main" id="{9548FA02-766A-4A91-A431-C5F9014A3007}"/>
              </a:ext>
            </a:extLst>
          </p:cNvPr>
          <p:cNvCxnSpPr>
            <a:cxnSpLocks/>
            <a:stCxn id="67" idx="2"/>
            <a:endCxn id="106" idx="0"/>
          </p:cNvCxnSpPr>
          <p:nvPr/>
        </p:nvCxnSpPr>
        <p:spPr>
          <a:xfrm>
            <a:off x="724490" y="3379758"/>
            <a:ext cx="3209" cy="903486"/>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8EDEA973-8545-4187-ADF9-7B986B98C5B3}"/>
              </a:ext>
            </a:extLst>
          </p:cNvPr>
          <p:cNvCxnSpPr>
            <a:cxnSpLocks/>
            <a:stCxn id="77" idx="2"/>
            <a:endCxn id="109" idx="0"/>
          </p:cNvCxnSpPr>
          <p:nvPr/>
        </p:nvCxnSpPr>
        <p:spPr>
          <a:xfrm>
            <a:off x="1689568" y="3379758"/>
            <a:ext cx="3093" cy="903486"/>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B750CF74-3972-428D-83A8-AC2DD017529A}"/>
              </a:ext>
            </a:extLst>
          </p:cNvPr>
          <p:cNvCxnSpPr>
            <a:cxnSpLocks/>
            <a:stCxn id="73" idx="2"/>
            <a:endCxn id="110" idx="0"/>
          </p:cNvCxnSpPr>
          <p:nvPr/>
        </p:nvCxnSpPr>
        <p:spPr>
          <a:xfrm>
            <a:off x="2664942" y="3379758"/>
            <a:ext cx="2231" cy="903012"/>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A19B0DBF-57F9-40B5-919B-3333836C523B}"/>
              </a:ext>
            </a:extLst>
          </p:cNvPr>
          <p:cNvCxnSpPr>
            <a:cxnSpLocks/>
            <a:stCxn id="83" idx="0"/>
            <a:endCxn id="111" idx="4"/>
          </p:cNvCxnSpPr>
          <p:nvPr/>
        </p:nvCxnSpPr>
        <p:spPr>
          <a:xfrm flipV="1">
            <a:off x="4207479" y="4478492"/>
            <a:ext cx="0" cy="674957"/>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A22A1A8B-F981-4725-91FF-3351873214DD}"/>
              </a:ext>
            </a:extLst>
          </p:cNvPr>
          <p:cNvCxnSpPr>
            <a:cxnSpLocks/>
            <a:stCxn id="85" idx="2"/>
            <a:endCxn id="112" idx="0"/>
          </p:cNvCxnSpPr>
          <p:nvPr/>
        </p:nvCxnSpPr>
        <p:spPr>
          <a:xfrm>
            <a:off x="5741259" y="3379758"/>
            <a:ext cx="539" cy="902538"/>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49705B7-CB7A-4DAB-A591-91F1D58C9F70}"/>
              </a:ext>
            </a:extLst>
          </p:cNvPr>
          <p:cNvCxnSpPr>
            <a:cxnSpLocks/>
            <a:stCxn id="89" idx="2"/>
            <a:endCxn id="113" idx="0"/>
          </p:cNvCxnSpPr>
          <p:nvPr/>
        </p:nvCxnSpPr>
        <p:spPr>
          <a:xfrm>
            <a:off x="6705284" y="3379758"/>
            <a:ext cx="539" cy="902064"/>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DF84F1A-5FC2-4FBD-9C39-E3D03DF0E8B8}"/>
              </a:ext>
            </a:extLst>
          </p:cNvPr>
          <p:cNvCxnSpPr>
            <a:cxnSpLocks/>
            <a:stCxn id="95" idx="0"/>
            <a:endCxn id="113" idx="4"/>
          </p:cNvCxnSpPr>
          <p:nvPr/>
        </p:nvCxnSpPr>
        <p:spPr>
          <a:xfrm flipH="1" flipV="1">
            <a:off x="6705823" y="4473886"/>
            <a:ext cx="1373" cy="696037"/>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122" name="TextBox 121">
            <a:extLst>
              <a:ext uri="{FF2B5EF4-FFF2-40B4-BE49-F238E27FC236}">
                <a16:creationId xmlns:a16="http://schemas.microsoft.com/office/drawing/2014/main" id="{F3973CF2-9C6D-4210-B5C8-786F66DD30B5}"/>
              </a:ext>
            </a:extLst>
          </p:cNvPr>
          <p:cNvSpPr txBox="1"/>
          <p:nvPr/>
        </p:nvSpPr>
        <p:spPr>
          <a:xfrm>
            <a:off x="1121139" y="1718758"/>
            <a:ext cx="1084108" cy="369332"/>
          </a:xfrm>
          <a:prstGeom prst="rect">
            <a:avLst/>
          </a:prstGeom>
          <a:noFill/>
          <a:ln>
            <a:noFill/>
          </a:ln>
        </p:spPr>
        <p:txBody>
          <a:bodyPr wrap="square" rtlCol="0">
            <a:spAutoFit/>
          </a:bodyPr>
          <a:lstStyle/>
          <a:p>
            <a:pPr algn="ctr"/>
            <a:r>
              <a:rPr lang="en-AU" b="1">
                <a:solidFill>
                  <a:srgbClr val="00757D"/>
                </a:solidFill>
                <a:latin typeface="VIC" panose="00000500000000000000" pitchFamily="2" charset="0"/>
              </a:rPr>
              <a:t>2021</a:t>
            </a:r>
          </a:p>
        </p:txBody>
      </p:sp>
      <p:sp>
        <p:nvSpPr>
          <p:cNvPr id="123" name="TextBox 122">
            <a:extLst>
              <a:ext uri="{FF2B5EF4-FFF2-40B4-BE49-F238E27FC236}">
                <a16:creationId xmlns:a16="http://schemas.microsoft.com/office/drawing/2014/main" id="{B57A579C-CE29-41E4-A264-8AC1D3BA74A6}"/>
              </a:ext>
            </a:extLst>
          </p:cNvPr>
          <p:cNvSpPr txBox="1"/>
          <p:nvPr/>
        </p:nvSpPr>
        <p:spPr>
          <a:xfrm>
            <a:off x="3647644" y="1718758"/>
            <a:ext cx="1084108" cy="369332"/>
          </a:xfrm>
          <a:prstGeom prst="rect">
            <a:avLst/>
          </a:prstGeom>
          <a:noFill/>
          <a:ln>
            <a:noFill/>
          </a:ln>
        </p:spPr>
        <p:txBody>
          <a:bodyPr wrap="square" rtlCol="0">
            <a:spAutoFit/>
          </a:bodyPr>
          <a:lstStyle/>
          <a:p>
            <a:pPr algn="ctr"/>
            <a:r>
              <a:rPr lang="en-AU" b="1">
                <a:solidFill>
                  <a:srgbClr val="00757D"/>
                </a:solidFill>
                <a:latin typeface="VIC" panose="00000500000000000000" pitchFamily="2" charset="0"/>
              </a:rPr>
              <a:t>2023</a:t>
            </a:r>
          </a:p>
        </p:txBody>
      </p:sp>
      <p:sp>
        <p:nvSpPr>
          <p:cNvPr id="124" name="TextBox 123">
            <a:extLst>
              <a:ext uri="{FF2B5EF4-FFF2-40B4-BE49-F238E27FC236}">
                <a16:creationId xmlns:a16="http://schemas.microsoft.com/office/drawing/2014/main" id="{A660E2D0-8B98-44A3-A6C8-78DD527770A2}"/>
              </a:ext>
            </a:extLst>
          </p:cNvPr>
          <p:cNvSpPr txBox="1"/>
          <p:nvPr/>
        </p:nvSpPr>
        <p:spPr>
          <a:xfrm>
            <a:off x="5668850" y="1718758"/>
            <a:ext cx="1084108" cy="369332"/>
          </a:xfrm>
          <a:prstGeom prst="rect">
            <a:avLst/>
          </a:prstGeom>
          <a:noFill/>
          <a:ln>
            <a:noFill/>
          </a:ln>
        </p:spPr>
        <p:txBody>
          <a:bodyPr wrap="square" rtlCol="0">
            <a:spAutoFit/>
          </a:bodyPr>
          <a:lstStyle/>
          <a:p>
            <a:pPr algn="ctr"/>
            <a:r>
              <a:rPr lang="en-AU" b="1">
                <a:solidFill>
                  <a:srgbClr val="00757D"/>
                </a:solidFill>
                <a:latin typeface="VIC" panose="00000500000000000000" pitchFamily="2" charset="0"/>
              </a:rPr>
              <a:t>2025</a:t>
            </a:r>
          </a:p>
        </p:txBody>
      </p:sp>
      <p:sp>
        <p:nvSpPr>
          <p:cNvPr id="126" name="TextBox 125">
            <a:extLst>
              <a:ext uri="{FF2B5EF4-FFF2-40B4-BE49-F238E27FC236}">
                <a16:creationId xmlns:a16="http://schemas.microsoft.com/office/drawing/2014/main" id="{365C48D9-4211-4713-AABD-4EF2EC398FBF}"/>
              </a:ext>
            </a:extLst>
          </p:cNvPr>
          <p:cNvSpPr txBox="1"/>
          <p:nvPr/>
        </p:nvSpPr>
        <p:spPr>
          <a:xfrm>
            <a:off x="7706179" y="1718758"/>
            <a:ext cx="1084108" cy="369332"/>
          </a:xfrm>
          <a:prstGeom prst="rect">
            <a:avLst/>
          </a:prstGeom>
          <a:noFill/>
          <a:ln>
            <a:noFill/>
          </a:ln>
        </p:spPr>
        <p:txBody>
          <a:bodyPr wrap="square" rtlCol="0">
            <a:spAutoFit/>
          </a:bodyPr>
          <a:lstStyle/>
          <a:p>
            <a:pPr algn="ctr"/>
            <a:r>
              <a:rPr lang="en-AU" b="1">
                <a:solidFill>
                  <a:srgbClr val="00757D"/>
                </a:solidFill>
                <a:latin typeface="VIC" panose="00000500000000000000" pitchFamily="2" charset="0"/>
              </a:rPr>
              <a:t>2027</a:t>
            </a:r>
          </a:p>
        </p:txBody>
      </p:sp>
      <p:grpSp>
        <p:nvGrpSpPr>
          <p:cNvPr id="62" name="Group 61">
            <a:extLst>
              <a:ext uri="{FF2B5EF4-FFF2-40B4-BE49-F238E27FC236}">
                <a16:creationId xmlns:a16="http://schemas.microsoft.com/office/drawing/2014/main" id="{503B535C-DEEE-4611-811A-6E45BB7AF772}"/>
              </a:ext>
            </a:extLst>
          </p:cNvPr>
          <p:cNvGrpSpPr/>
          <p:nvPr/>
        </p:nvGrpSpPr>
        <p:grpSpPr>
          <a:xfrm>
            <a:off x="7706179" y="5179406"/>
            <a:ext cx="1173122" cy="1190858"/>
            <a:chOff x="1059872" y="2868626"/>
            <a:chExt cx="1007459" cy="956883"/>
          </a:xfrm>
        </p:grpSpPr>
        <p:sp>
          <p:nvSpPr>
            <p:cNvPr id="63" name="Rectangle 62">
              <a:extLst>
                <a:ext uri="{FF2B5EF4-FFF2-40B4-BE49-F238E27FC236}">
                  <a16:creationId xmlns:a16="http://schemas.microsoft.com/office/drawing/2014/main" id="{1F1CB9CF-F9DF-48D7-94AE-E7F834CB8567}"/>
                </a:ext>
              </a:extLst>
            </p:cNvPr>
            <p:cNvSpPr/>
            <p:nvPr/>
          </p:nvSpPr>
          <p:spPr>
            <a:xfrm>
              <a:off x="1150820" y="3067170"/>
              <a:ext cx="809203" cy="6675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Third progress report due</a:t>
              </a:r>
            </a:p>
          </p:txBody>
        </p:sp>
        <p:sp>
          <p:nvSpPr>
            <p:cNvPr id="64" name="TextBox 63">
              <a:extLst>
                <a:ext uri="{FF2B5EF4-FFF2-40B4-BE49-F238E27FC236}">
                  <a16:creationId xmlns:a16="http://schemas.microsoft.com/office/drawing/2014/main" id="{128FD549-AFEA-44A2-B19C-D5540F2DCBC6}"/>
                </a:ext>
              </a:extLst>
            </p:cNvPr>
            <p:cNvSpPr txBox="1"/>
            <p:nvPr/>
          </p:nvSpPr>
          <p:spPr>
            <a:xfrm>
              <a:off x="1059872" y="2876246"/>
              <a:ext cx="1007459" cy="185479"/>
            </a:xfrm>
            <a:prstGeom prst="rect">
              <a:avLst/>
            </a:prstGeom>
            <a:noFill/>
            <a:ln>
              <a:noFill/>
            </a:ln>
          </p:spPr>
          <p:txBody>
            <a:bodyPr wrap="square" rtlCol="0">
              <a:spAutoFit/>
            </a:bodyPr>
            <a:lstStyle/>
            <a:p>
              <a:pPr algn="ctr"/>
              <a:r>
                <a:rPr lang="en-AU" sz="900" b="1">
                  <a:solidFill>
                    <a:srgbClr val="00757D"/>
                  </a:solidFill>
                  <a:latin typeface="VIC" panose="00000500000000000000" pitchFamily="2" charset="0"/>
                </a:rPr>
                <a:t>31 October 2027</a:t>
              </a:r>
            </a:p>
          </p:txBody>
        </p:sp>
        <p:sp>
          <p:nvSpPr>
            <p:cNvPr id="66" name="Rectangle 65">
              <a:extLst>
                <a:ext uri="{FF2B5EF4-FFF2-40B4-BE49-F238E27FC236}">
                  <a16:creationId xmlns:a16="http://schemas.microsoft.com/office/drawing/2014/main" id="{E17A4AB8-116E-42B4-9D4A-66424FD887E6}"/>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cxnSp>
        <p:nvCxnSpPr>
          <p:cNvPr id="69" name="Straight Connector 68">
            <a:extLst>
              <a:ext uri="{FF2B5EF4-FFF2-40B4-BE49-F238E27FC236}">
                <a16:creationId xmlns:a16="http://schemas.microsoft.com/office/drawing/2014/main" id="{7A8DAB66-9B25-4DBE-A04D-CA0F9655CDBE}"/>
              </a:ext>
            </a:extLst>
          </p:cNvPr>
          <p:cNvCxnSpPr>
            <a:cxnSpLocks/>
            <a:stCxn id="66" idx="0"/>
            <a:endCxn id="114" idx="4"/>
          </p:cNvCxnSpPr>
          <p:nvPr/>
        </p:nvCxnSpPr>
        <p:spPr>
          <a:xfrm flipH="1" flipV="1">
            <a:off x="8260933" y="4473886"/>
            <a:ext cx="8464" cy="705520"/>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87772229-EF9C-4188-950E-DFD646750CF8}"/>
              </a:ext>
            </a:extLst>
          </p:cNvPr>
          <p:cNvGrpSpPr/>
          <p:nvPr/>
        </p:nvGrpSpPr>
        <p:grpSpPr>
          <a:xfrm>
            <a:off x="198281" y="4558020"/>
            <a:ext cx="1058769" cy="1190858"/>
            <a:chOff x="1076240" y="2868626"/>
            <a:chExt cx="934630" cy="956883"/>
          </a:xfrm>
        </p:grpSpPr>
        <p:sp>
          <p:nvSpPr>
            <p:cNvPr id="70" name="Rectangle 69">
              <a:extLst>
                <a:ext uri="{FF2B5EF4-FFF2-40B4-BE49-F238E27FC236}">
                  <a16:creationId xmlns:a16="http://schemas.microsoft.com/office/drawing/2014/main" id="{453DBD1C-9FF7-4E0F-AA7D-16E31951ACFB}"/>
                </a:ext>
              </a:extLst>
            </p:cNvPr>
            <p:cNvSpPr/>
            <p:nvPr/>
          </p:nvSpPr>
          <p:spPr>
            <a:xfrm>
              <a:off x="1138954" y="3074789"/>
              <a:ext cx="809203" cy="66759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00">
                  <a:latin typeface="VIC" panose="00000500000000000000" pitchFamily="2" charset="0"/>
                </a:rPr>
                <a:t>Ongoing GIA obligations commence</a:t>
              </a:r>
            </a:p>
          </p:txBody>
        </p:sp>
        <p:sp>
          <p:nvSpPr>
            <p:cNvPr id="97" name="Rectangle 96">
              <a:extLst>
                <a:ext uri="{FF2B5EF4-FFF2-40B4-BE49-F238E27FC236}">
                  <a16:creationId xmlns:a16="http://schemas.microsoft.com/office/drawing/2014/main" id="{5FA9D832-ECF7-4EB4-95CC-E9981A57C118}"/>
                </a:ext>
              </a:extLst>
            </p:cNvPr>
            <p:cNvSpPr/>
            <p:nvPr/>
          </p:nvSpPr>
          <p:spPr>
            <a:xfrm>
              <a:off x="1076240" y="2868626"/>
              <a:ext cx="934630" cy="956883"/>
            </a:xfrm>
            <a:prstGeom prst="rect">
              <a:avLst/>
            </a:prstGeom>
            <a:noFill/>
            <a:ln w="3175">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latin typeface="VIC" panose="00000500000000000000" pitchFamily="2" charset="0"/>
              </a:endParaRPr>
            </a:p>
          </p:txBody>
        </p:sp>
      </p:grpSp>
      <p:cxnSp>
        <p:nvCxnSpPr>
          <p:cNvPr id="103" name="Straight Connector 102">
            <a:extLst>
              <a:ext uri="{FF2B5EF4-FFF2-40B4-BE49-F238E27FC236}">
                <a16:creationId xmlns:a16="http://schemas.microsoft.com/office/drawing/2014/main" id="{3050120E-EC1E-4E48-9E88-822B15FC6A19}"/>
              </a:ext>
            </a:extLst>
          </p:cNvPr>
          <p:cNvCxnSpPr>
            <a:cxnSpLocks/>
            <a:stCxn id="70" idx="0"/>
            <a:endCxn id="106" idx="4"/>
          </p:cNvCxnSpPr>
          <p:nvPr/>
        </p:nvCxnSpPr>
        <p:spPr>
          <a:xfrm flipV="1">
            <a:off x="727667" y="4475308"/>
            <a:ext cx="32" cy="339286"/>
          </a:xfrm>
          <a:prstGeom prst="line">
            <a:avLst/>
          </a:prstGeom>
          <a:ln>
            <a:solidFill>
              <a:schemeClr val="accent2">
                <a:lumMod val="50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32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The Public Sector Gender Equality Commissioner</a:t>
            </a:r>
          </a:p>
        </p:txBody>
      </p:sp>
      <p:sp>
        <p:nvSpPr>
          <p:cNvPr id="12" name="Rectangle 11">
            <a:extLst>
              <a:ext uri="{FF2B5EF4-FFF2-40B4-BE49-F238E27FC236}">
                <a16:creationId xmlns:a16="http://schemas.microsoft.com/office/drawing/2014/main" id="{D6FA3BD0-483A-4C2E-B13F-0B101AA982FD}"/>
              </a:ext>
            </a:extLst>
          </p:cNvPr>
          <p:cNvSpPr/>
          <p:nvPr/>
        </p:nvSpPr>
        <p:spPr>
          <a:xfrm>
            <a:off x="249446" y="1600168"/>
            <a:ext cx="5932278" cy="135258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a:solidFill>
                  <a:schemeClr val="tx1"/>
                </a:solidFill>
                <a:latin typeface="VIC" panose="00000500000000000000" pitchFamily="2" charset="0"/>
              </a:rPr>
              <a:t>Dr Niki Vincent commenced her role as Victoria’s first Public Sector Gender Equality Commissioner on 19 October 2020.</a:t>
            </a:r>
          </a:p>
          <a:p>
            <a:endParaRPr lang="en-AU" sz="1200">
              <a:solidFill>
                <a:schemeClr val="tx1"/>
              </a:solidFill>
              <a:latin typeface="VIC" panose="00000500000000000000" pitchFamily="2" charset="0"/>
            </a:endParaRPr>
          </a:p>
          <a:p>
            <a:r>
              <a:rPr lang="en-AU" sz="1200">
                <a:solidFill>
                  <a:schemeClr val="tx1"/>
                </a:solidFill>
                <a:latin typeface="VIC" panose="00000500000000000000" pitchFamily="2" charset="0"/>
              </a:rPr>
              <a:t>Niki has a wealth of experience in gender equality and organisational leadership, including most recently serving as the South Australian Commissioner for Equal Opportunity since May 2016. </a:t>
            </a:r>
          </a:p>
        </p:txBody>
      </p:sp>
      <p:sp>
        <p:nvSpPr>
          <p:cNvPr id="13" name="Rectangle 12">
            <a:extLst>
              <a:ext uri="{FF2B5EF4-FFF2-40B4-BE49-F238E27FC236}">
                <a16:creationId xmlns:a16="http://schemas.microsoft.com/office/drawing/2014/main" id="{9F274A08-44AC-45D6-95CE-662DA6B9A25A}"/>
              </a:ext>
            </a:extLst>
          </p:cNvPr>
          <p:cNvSpPr/>
          <p:nvPr/>
        </p:nvSpPr>
        <p:spPr>
          <a:xfrm>
            <a:off x="249446" y="1005843"/>
            <a:ext cx="5932278" cy="483302"/>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Meet the Commissioner</a:t>
            </a:r>
          </a:p>
        </p:txBody>
      </p:sp>
      <p:sp>
        <p:nvSpPr>
          <p:cNvPr id="18" name="Rectangle 17">
            <a:extLst>
              <a:ext uri="{FF2B5EF4-FFF2-40B4-BE49-F238E27FC236}">
                <a16:creationId xmlns:a16="http://schemas.microsoft.com/office/drawing/2014/main" id="{58E4B08F-E386-42D1-B4DB-13CF3E0E9D14}"/>
              </a:ext>
            </a:extLst>
          </p:cNvPr>
          <p:cNvSpPr/>
          <p:nvPr/>
        </p:nvSpPr>
        <p:spPr>
          <a:xfrm>
            <a:off x="249448" y="3771901"/>
            <a:ext cx="8645104" cy="148593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buClr>
                <a:srgbClr val="00757D"/>
              </a:buClr>
            </a:pPr>
            <a:r>
              <a:rPr lang="en-AU" sz="1200">
                <a:solidFill>
                  <a:schemeClr val="tx1"/>
                </a:solidFill>
                <a:latin typeface="VIC" panose="00000500000000000000" pitchFamily="2" charset="0"/>
              </a:rPr>
              <a:t>To:</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Promote and advance the objectives of the Act</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Support defined entities to improve gender equality and comply with the Act</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Provide advice and education to defined entities to encourage best practice</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Resolve disputes in workplaces relating to systemic gender equality issues</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Publish and share GEAPs and progress reports</a:t>
            </a:r>
          </a:p>
          <a:p>
            <a:pPr marL="228600" indent="-228600">
              <a:buClr>
                <a:srgbClr val="00757D"/>
              </a:buClr>
              <a:buFont typeface="Wingdings" panose="05000000000000000000" pitchFamily="2" charset="2"/>
              <a:buChar char="§"/>
            </a:pPr>
            <a:r>
              <a:rPr lang="en-AU" sz="1200">
                <a:solidFill>
                  <a:schemeClr val="tx1"/>
                </a:solidFill>
                <a:latin typeface="VIC" panose="00000500000000000000" pitchFamily="2" charset="0"/>
              </a:rPr>
              <a:t>Undertake research into matters related to the operation and objectives of the Act</a:t>
            </a:r>
          </a:p>
          <a:p>
            <a:pPr marL="228600" indent="-228600">
              <a:buClr>
                <a:srgbClr val="00757D"/>
              </a:buClr>
              <a:buFont typeface="Wingdings" panose="05000000000000000000" pitchFamily="2" charset="2"/>
              <a:buChar char="§"/>
            </a:pPr>
            <a:endParaRPr lang="en-AU" sz="1200">
              <a:solidFill>
                <a:schemeClr val="tx1"/>
              </a:solidFill>
              <a:latin typeface="VIC" panose="00000500000000000000" pitchFamily="2" charset="0"/>
            </a:endParaRPr>
          </a:p>
        </p:txBody>
      </p:sp>
      <p:sp>
        <p:nvSpPr>
          <p:cNvPr id="19" name="Rectangle 18">
            <a:extLst>
              <a:ext uri="{FF2B5EF4-FFF2-40B4-BE49-F238E27FC236}">
                <a16:creationId xmlns:a16="http://schemas.microsoft.com/office/drawing/2014/main" id="{3FB589EC-5503-4CAD-8D4C-AFDF3515136B}"/>
              </a:ext>
            </a:extLst>
          </p:cNvPr>
          <p:cNvSpPr/>
          <p:nvPr/>
        </p:nvSpPr>
        <p:spPr>
          <a:xfrm>
            <a:off x="249445" y="3243327"/>
            <a:ext cx="8645107" cy="381703"/>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Role of the Commissioner</a:t>
            </a:r>
          </a:p>
        </p:txBody>
      </p:sp>
      <p:pic>
        <p:nvPicPr>
          <p:cNvPr id="1026" name="Picture 2" descr="Dr Niki Vincent - Public Sector Gender Equality Commissioner">
            <a:extLst>
              <a:ext uri="{FF2B5EF4-FFF2-40B4-BE49-F238E27FC236}">
                <a16:creationId xmlns:a16="http://schemas.microsoft.com/office/drawing/2014/main" id="{B94CAE69-9F09-4DEC-8A69-8BEBBD3094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6553" y="1005843"/>
            <a:ext cx="1893975" cy="1893975"/>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a:extLst>
              <a:ext uri="{FF2B5EF4-FFF2-40B4-BE49-F238E27FC236}">
                <a16:creationId xmlns:a16="http://schemas.microsoft.com/office/drawing/2014/main" id="{0B531D18-D0ED-4A97-8C54-3C5F4F65F4C6}"/>
              </a:ext>
            </a:extLst>
          </p:cNvPr>
          <p:cNvSpPr/>
          <p:nvPr/>
        </p:nvSpPr>
        <p:spPr>
          <a:xfrm>
            <a:off x="249445" y="5379213"/>
            <a:ext cx="8645108" cy="58343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a:solidFill>
                  <a:schemeClr val="tx1"/>
                </a:solidFill>
                <a:latin typeface="VIC" panose="00000500000000000000" pitchFamily="2" charset="0"/>
              </a:rPr>
              <a:t>The Commissioner is supported by the </a:t>
            </a:r>
            <a:r>
              <a:rPr lang="en-AU" sz="1200" b="1">
                <a:solidFill>
                  <a:srgbClr val="7030A0"/>
                </a:solidFill>
                <a:latin typeface="VIC" panose="00000500000000000000" pitchFamily="2" charset="0"/>
              </a:rPr>
              <a:t>Commission for Gender Equality in the Public Sector </a:t>
            </a:r>
            <a:r>
              <a:rPr lang="en-AU" sz="1200">
                <a:solidFill>
                  <a:schemeClr val="tx1"/>
                </a:solidFill>
                <a:latin typeface="VIC" panose="00000500000000000000" pitchFamily="2" charset="0"/>
              </a:rPr>
              <a:t>(CGEPS). </a:t>
            </a:r>
          </a:p>
        </p:txBody>
      </p:sp>
    </p:spTree>
    <p:extLst>
      <p:ext uri="{BB962C8B-B14F-4D97-AF65-F5344CB8AC3E}">
        <p14:creationId xmlns:p14="http://schemas.microsoft.com/office/powerpoint/2010/main" val="699194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Compliance with the Act</a:t>
            </a:r>
          </a:p>
        </p:txBody>
      </p:sp>
      <p:sp>
        <p:nvSpPr>
          <p:cNvPr id="4" name="Rectangle 3">
            <a:extLst>
              <a:ext uri="{FF2B5EF4-FFF2-40B4-BE49-F238E27FC236}">
                <a16:creationId xmlns:a16="http://schemas.microsoft.com/office/drawing/2014/main" id="{8461D3D3-EB95-4F93-ACF1-49F2E78A3CB2}"/>
              </a:ext>
            </a:extLst>
          </p:cNvPr>
          <p:cNvSpPr/>
          <p:nvPr/>
        </p:nvSpPr>
        <p:spPr>
          <a:xfrm>
            <a:off x="357396" y="1533675"/>
            <a:ext cx="8429206" cy="4564565"/>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In the first instance, the Commissioner will support defined entities to meet their obligations under the Act through education and collaboration, and will aim to resolve any instances of non-compliance informally as a first step. </a:t>
            </a:r>
          </a:p>
          <a:p>
            <a:pPr marL="285750"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If the issue cannot be resolved informally, the Commissioner has a range of enforcement options available under the Act, including:</a:t>
            </a:r>
          </a:p>
          <a:p>
            <a:pPr marL="285750"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working directly with an organisation to achieve an informal resolution (section 22(3))</a:t>
            </a:r>
          </a:p>
          <a:p>
            <a:pPr marL="742950" lvl="1"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issuing a compliance notice (section 22(1))</a:t>
            </a:r>
          </a:p>
          <a:p>
            <a:pPr marL="742950" lvl="1"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recommending that the Minister takes action against the organisation (section 26(b))</a:t>
            </a:r>
          </a:p>
          <a:p>
            <a:pPr marL="742950" lvl="1"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naming the organisation and their failure to comply on the Commission’s website (section 26(c))</a:t>
            </a:r>
          </a:p>
          <a:p>
            <a:pPr marL="742950" lvl="1"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and, as a last resort, making an application to the Victorian Civil and Administrative Tribunal (VCAT) for an order directing the organisation to comply (section 26(d)).</a:t>
            </a:r>
          </a:p>
        </p:txBody>
      </p:sp>
      <p:sp>
        <p:nvSpPr>
          <p:cNvPr id="5" name="Rectangle 4">
            <a:extLst>
              <a:ext uri="{FF2B5EF4-FFF2-40B4-BE49-F238E27FC236}">
                <a16:creationId xmlns:a16="http://schemas.microsoft.com/office/drawing/2014/main" id="{6EEBB851-16E8-4CD0-A493-1E67F433AD68}"/>
              </a:ext>
            </a:extLst>
          </p:cNvPr>
          <p:cNvSpPr/>
          <p:nvPr/>
        </p:nvSpPr>
        <p:spPr>
          <a:xfrm>
            <a:off x="357395" y="883655"/>
            <a:ext cx="8429207" cy="576063"/>
          </a:xfrm>
          <a:prstGeom prst="rect">
            <a:avLst/>
          </a:prstGeom>
          <a:solidFill>
            <a:srgbClr val="7030A0"/>
          </a:solidFill>
          <a:ln w="28575">
            <a:solidFill>
              <a:srgbClr val="703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How will the Commissioner ensure the objectives of the Act are achieved?</a:t>
            </a:r>
          </a:p>
        </p:txBody>
      </p:sp>
    </p:spTree>
    <p:extLst>
      <p:ext uri="{BB962C8B-B14F-4D97-AF65-F5344CB8AC3E}">
        <p14:creationId xmlns:p14="http://schemas.microsoft.com/office/powerpoint/2010/main" val="1157900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Compliance with the Act</a:t>
            </a:r>
          </a:p>
        </p:txBody>
      </p:sp>
      <p:sp>
        <p:nvSpPr>
          <p:cNvPr id="7" name="Rectangle 6">
            <a:extLst>
              <a:ext uri="{FF2B5EF4-FFF2-40B4-BE49-F238E27FC236}">
                <a16:creationId xmlns:a16="http://schemas.microsoft.com/office/drawing/2014/main" id="{47B887E9-04B2-4997-BD0D-16BC82666DD4}"/>
              </a:ext>
            </a:extLst>
          </p:cNvPr>
          <p:cNvSpPr/>
          <p:nvPr/>
        </p:nvSpPr>
        <p:spPr>
          <a:xfrm>
            <a:off x="357394" y="1122828"/>
            <a:ext cx="8429211" cy="576063"/>
          </a:xfrm>
          <a:prstGeom prst="rect">
            <a:avLst/>
          </a:prstGeom>
          <a:solidFill>
            <a:srgbClr val="00757D"/>
          </a:solidFill>
          <a:ln w="28575">
            <a:solidFill>
              <a:srgbClr val="0075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How can a defined entity fail to comply with the Act?</a:t>
            </a:r>
          </a:p>
        </p:txBody>
      </p:sp>
      <p:sp>
        <p:nvSpPr>
          <p:cNvPr id="14" name="Rectangle 13">
            <a:extLst>
              <a:ext uri="{FF2B5EF4-FFF2-40B4-BE49-F238E27FC236}">
                <a16:creationId xmlns:a16="http://schemas.microsoft.com/office/drawing/2014/main" id="{FB3FC79E-7BB7-4ED2-B793-315E3AD39F95}"/>
              </a:ext>
            </a:extLst>
          </p:cNvPr>
          <p:cNvSpPr/>
          <p:nvPr/>
        </p:nvSpPr>
        <p:spPr>
          <a:xfrm>
            <a:off x="357394" y="1777411"/>
            <a:ext cx="8429211" cy="3399707"/>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00757D"/>
              </a:buClr>
              <a:buFont typeface="Wingdings" panose="05000000000000000000" pitchFamily="2" charset="2"/>
              <a:buChar char="§"/>
            </a:pPr>
            <a:r>
              <a:rPr lang="en-AU" sz="1400" dirty="0">
                <a:solidFill>
                  <a:schemeClr val="tx1"/>
                </a:solidFill>
                <a:latin typeface="VIC" panose="00000500000000000000" pitchFamily="2" charset="0"/>
              </a:rPr>
              <a:t>Under section 22 of the Act, a defined entity will fail to comply with the Act by:</a:t>
            </a:r>
          </a:p>
          <a:p>
            <a:pPr marL="285750" indent="-285750">
              <a:buClr>
                <a:srgbClr val="00757D"/>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00757D"/>
              </a:buClr>
              <a:buFont typeface="Wingdings" panose="05000000000000000000" pitchFamily="2" charset="2"/>
              <a:buChar char="§"/>
            </a:pPr>
            <a:r>
              <a:rPr lang="en-AU" sz="1400" dirty="0">
                <a:solidFill>
                  <a:schemeClr val="tx1"/>
                </a:solidFill>
                <a:latin typeface="VIC" panose="00000500000000000000" pitchFamily="2" charset="0"/>
              </a:rPr>
              <a:t>not preparing or submitting a Gender Equality Action Plan (GEAP)</a:t>
            </a:r>
          </a:p>
          <a:p>
            <a:pPr marL="742950" lvl="1" indent="-285750">
              <a:buClr>
                <a:srgbClr val="00757D"/>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00757D"/>
              </a:buClr>
              <a:buFont typeface="Wingdings" panose="05000000000000000000" pitchFamily="2" charset="2"/>
              <a:buChar char="§"/>
            </a:pPr>
            <a:r>
              <a:rPr lang="en-AU" sz="1400" dirty="0">
                <a:solidFill>
                  <a:schemeClr val="tx1"/>
                </a:solidFill>
                <a:latin typeface="VIC" panose="00000500000000000000" pitchFamily="2" charset="0"/>
              </a:rPr>
              <a:t>not preparing or submitting a progress report</a:t>
            </a:r>
          </a:p>
          <a:p>
            <a:pPr marL="742950" lvl="1" indent="-285750">
              <a:buClr>
                <a:srgbClr val="00757D"/>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00757D"/>
              </a:buClr>
              <a:buFont typeface="Wingdings" panose="05000000000000000000" pitchFamily="2" charset="2"/>
              <a:buChar char="§"/>
            </a:pPr>
            <a:r>
              <a:rPr lang="en-AU" sz="1400" dirty="0">
                <a:solidFill>
                  <a:schemeClr val="tx1"/>
                </a:solidFill>
                <a:latin typeface="VIC" panose="00000500000000000000" pitchFamily="2" charset="0"/>
              </a:rPr>
              <a:t>not making reasonable and material progress in relation to the workplace gender equality indicators</a:t>
            </a:r>
          </a:p>
          <a:p>
            <a:pPr marL="742950" lvl="1" indent="-285750">
              <a:buClr>
                <a:srgbClr val="00757D"/>
              </a:buClr>
              <a:buFont typeface="Wingdings" panose="05000000000000000000" pitchFamily="2" charset="2"/>
              <a:buChar char="§"/>
            </a:pPr>
            <a:endParaRPr lang="en-AU" sz="1400" dirty="0">
              <a:solidFill>
                <a:schemeClr val="tx1"/>
              </a:solidFill>
              <a:latin typeface="VIC" panose="00000500000000000000" pitchFamily="2" charset="0"/>
            </a:endParaRPr>
          </a:p>
          <a:p>
            <a:pPr marL="742950" lvl="1" indent="-285750">
              <a:buClr>
                <a:srgbClr val="00757D"/>
              </a:buClr>
              <a:buFont typeface="Wingdings" panose="05000000000000000000" pitchFamily="2" charset="2"/>
              <a:buChar char="§"/>
            </a:pPr>
            <a:r>
              <a:rPr lang="en-AU" sz="1400" dirty="0">
                <a:solidFill>
                  <a:schemeClr val="tx1"/>
                </a:solidFill>
                <a:latin typeface="VIC" panose="00000500000000000000" pitchFamily="2" charset="0"/>
              </a:rPr>
              <a:t>not making reasonable and material progress towards meeting relevant gender equality targets or quotas (note that there are currently no targets or quotas in place)</a:t>
            </a:r>
          </a:p>
        </p:txBody>
      </p:sp>
    </p:spTree>
    <p:extLst>
      <p:ext uri="{BB962C8B-B14F-4D97-AF65-F5344CB8AC3E}">
        <p14:creationId xmlns:p14="http://schemas.microsoft.com/office/powerpoint/2010/main" val="161514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6FA3BD0-483A-4C2E-B13F-0B101AA982FD}"/>
              </a:ext>
            </a:extLst>
          </p:cNvPr>
          <p:cNvSpPr/>
          <p:nvPr/>
        </p:nvSpPr>
        <p:spPr>
          <a:xfrm>
            <a:off x="457200" y="2666998"/>
            <a:ext cx="8153400" cy="219075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Information, guidance and resources are available on the website at</a:t>
            </a:r>
          </a:p>
          <a:p>
            <a:endParaRPr lang="en-AU" sz="1200">
              <a:solidFill>
                <a:schemeClr val="tx1"/>
              </a:solidFill>
              <a:latin typeface="VIC" panose="00000500000000000000" pitchFamily="2" charset="0"/>
            </a:endParaRPr>
          </a:p>
          <a:p>
            <a:r>
              <a:rPr lang="en-AU" sz="1200">
                <a:solidFill>
                  <a:schemeClr val="tx1"/>
                </a:solidFill>
                <a:latin typeface="VIC" panose="00000500000000000000" pitchFamily="2" charset="0"/>
              </a:rPr>
              <a:t>		</a:t>
            </a:r>
            <a:r>
              <a:rPr lang="en-AU" sz="1600" b="1">
                <a:solidFill>
                  <a:schemeClr val="tx1"/>
                </a:solidFill>
                <a:latin typeface="VIC" panose="00000500000000000000" pitchFamily="2" charset="0"/>
                <a:hlinkClick r:id="rId2"/>
              </a:rPr>
              <a:t>www.genderequalitycommission.vic.gov.au</a:t>
            </a:r>
            <a:endParaRPr lang="en-AU" sz="1600" b="1">
              <a:solidFill>
                <a:schemeClr val="tx1"/>
              </a:solidFill>
              <a:latin typeface="VIC" panose="00000500000000000000" pitchFamily="2" charset="0"/>
            </a:endParaRPr>
          </a:p>
          <a:p>
            <a:endParaRPr lang="en-AU" sz="1600" b="1">
              <a:solidFill>
                <a:schemeClr val="tx1"/>
              </a:solidFill>
              <a:latin typeface="VIC" panose="00000500000000000000" pitchFamily="2" charset="0"/>
            </a:endParaRPr>
          </a:p>
          <a:p>
            <a:r>
              <a:rPr lang="en-AU" sz="1400">
                <a:solidFill>
                  <a:schemeClr val="tx1"/>
                </a:solidFill>
                <a:latin typeface="VIC" panose="00000500000000000000" pitchFamily="2" charset="0"/>
              </a:rPr>
              <a:t>We can contact the Commissioner at</a:t>
            </a:r>
          </a:p>
          <a:p>
            <a:endParaRPr lang="en-AU" sz="1600" b="1">
              <a:solidFill>
                <a:schemeClr val="tx1"/>
              </a:solidFill>
              <a:latin typeface="VIC" panose="00000500000000000000" pitchFamily="2" charset="0"/>
            </a:endParaRPr>
          </a:p>
          <a:p>
            <a:pPr lvl="2"/>
            <a:r>
              <a:rPr lang="en-AU" sz="1600" b="1">
                <a:solidFill>
                  <a:schemeClr val="tx1"/>
                </a:solidFill>
                <a:latin typeface="VIC" panose="00000500000000000000" pitchFamily="2" charset="0"/>
                <a:hlinkClick r:id="rId3"/>
              </a:rPr>
              <a:t>enquiries@genderequalitycommission.vic.gov.au</a:t>
            </a:r>
            <a:endParaRPr lang="en-AU" sz="1600" b="1">
              <a:solidFill>
                <a:schemeClr val="tx1"/>
              </a:solidFill>
              <a:latin typeface="VIC" panose="00000500000000000000" pitchFamily="2" charset="0"/>
            </a:endParaRPr>
          </a:p>
        </p:txBody>
      </p:sp>
      <p:sp>
        <p:nvSpPr>
          <p:cNvPr id="13" name="Rectangle 12">
            <a:extLst>
              <a:ext uri="{FF2B5EF4-FFF2-40B4-BE49-F238E27FC236}">
                <a16:creationId xmlns:a16="http://schemas.microsoft.com/office/drawing/2014/main" id="{9F274A08-44AC-45D6-95CE-662DA6B9A25A}"/>
              </a:ext>
            </a:extLst>
          </p:cNvPr>
          <p:cNvSpPr/>
          <p:nvPr/>
        </p:nvSpPr>
        <p:spPr>
          <a:xfrm>
            <a:off x="457199" y="1891668"/>
            <a:ext cx="8153399" cy="594324"/>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400" b="1" i="1">
                <a:solidFill>
                  <a:schemeClr val="bg1"/>
                </a:solidFill>
                <a:latin typeface="VIC" panose="00000500000000000000" pitchFamily="2" charset="0"/>
              </a:rPr>
              <a:t>The Commissioner is available to support us to comply with the Act and make meaningful progress towards gender equality.</a:t>
            </a:r>
          </a:p>
        </p:txBody>
      </p:sp>
    </p:spTree>
    <p:extLst>
      <p:ext uri="{BB962C8B-B14F-4D97-AF65-F5344CB8AC3E}">
        <p14:creationId xmlns:p14="http://schemas.microsoft.com/office/powerpoint/2010/main" val="295379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Contents</a:t>
            </a:r>
          </a:p>
        </p:txBody>
      </p:sp>
      <p:sp>
        <p:nvSpPr>
          <p:cNvPr id="5" name="Rectangle 4">
            <a:extLst>
              <a:ext uri="{FF2B5EF4-FFF2-40B4-BE49-F238E27FC236}">
                <a16:creationId xmlns:a16="http://schemas.microsoft.com/office/drawing/2014/main" id="{D8C51AAA-C3DF-4544-A276-F288C0B2C92C}"/>
              </a:ext>
            </a:extLst>
          </p:cNvPr>
          <p:cNvSpPr/>
          <p:nvPr/>
        </p:nvSpPr>
        <p:spPr>
          <a:xfrm>
            <a:off x="1130893" y="1299900"/>
            <a:ext cx="5224258"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Why legislation to support gender equality is important</a:t>
            </a:r>
          </a:p>
        </p:txBody>
      </p:sp>
      <p:sp>
        <p:nvSpPr>
          <p:cNvPr id="7" name="Rectangle 6">
            <a:extLst>
              <a:ext uri="{FF2B5EF4-FFF2-40B4-BE49-F238E27FC236}">
                <a16:creationId xmlns:a16="http://schemas.microsoft.com/office/drawing/2014/main" id="{4575ECB7-C3A9-4CB4-91A2-AAC39D6130E4}"/>
              </a:ext>
            </a:extLst>
          </p:cNvPr>
          <p:cNvSpPr/>
          <p:nvPr/>
        </p:nvSpPr>
        <p:spPr>
          <a:xfrm>
            <a:off x="1130892" y="1813182"/>
            <a:ext cx="5224258"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Background on the Gender Equality Act 2020</a:t>
            </a:r>
          </a:p>
        </p:txBody>
      </p:sp>
      <p:sp>
        <p:nvSpPr>
          <p:cNvPr id="9" name="Rectangle 8">
            <a:extLst>
              <a:ext uri="{FF2B5EF4-FFF2-40B4-BE49-F238E27FC236}">
                <a16:creationId xmlns:a16="http://schemas.microsoft.com/office/drawing/2014/main" id="{C650FC1D-2FA5-4DC1-A02D-96B36F717CD8}"/>
              </a:ext>
            </a:extLst>
          </p:cNvPr>
          <p:cNvSpPr/>
          <p:nvPr/>
        </p:nvSpPr>
        <p:spPr>
          <a:xfrm>
            <a:off x="1130890" y="2326464"/>
            <a:ext cx="5224259"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Key obligations under the Act</a:t>
            </a:r>
          </a:p>
        </p:txBody>
      </p:sp>
      <p:sp>
        <p:nvSpPr>
          <p:cNvPr id="10" name="Rectangle 9">
            <a:extLst>
              <a:ext uri="{FF2B5EF4-FFF2-40B4-BE49-F238E27FC236}">
                <a16:creationId xmlns:a16="http://schemas.microsoft.com/office/drawing/2014/main" id="{803B6E85-405F-4C6B-A22F-786ACAF8D114}"/>
              </a:ext>
            </a:extLst>
          </p:cNvPr>
          <p:cNvSpPr/>
          <p:nvPr/>
        </p:nvSpPr>
        <p:spPr>
          <a:xfrm>
            <a:off x="1530940" y="2839746"/>
            <a:ext cx="4824209" cy="360000"/>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Workplace gender audits</a:t>
            </a:r>
          </a:p>
        </p:txBody>
      </p:sp>
      <p:sp>
        <p:nvSpPr>
          <p:cNvPr id="11" name="Rectangle 10">
            <a:extLst>
              <a:ext uri="{FF2B5EF4-FFF2-40B4-BE49-F238E27FC236}">
                <a16:creationId xmlns:a16="http://schemas.microsoft.com/office/drawing/2014/main" id="{2C99A7A1-8080-4875-81FB-7C47C0D943F4}"/>
              </a:ext>
            </a:extLst>
          </p:cNvPr>
          <p:cNvSpPr/>
          <p:nvPr/>
        </p:nvSpPr>
        <p:spPr>
          <a:xfrm>
            <a:off x="1530942" y="3353028"/>
            <a:ext cx="4824207" cy="360000"/>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Gender Equality Action Plans</a:t>
            </a:r>
          </a:p>
        </p:txBody>
      </p:sp>
      <p:sp>
        <p:nvSpPr>
          <p:cNvPr id="12" name="Rectangle 11">
            <a:extLst>
              <a:ext uri="{FF2B5EF4-FFF2-40B4-BE49-F238E27FC236}">
                <a16:creationId xmlns:a16="http://schemas.microsoft.com/office/drawing/2014/main" id="{C9421794-8ACF-41EA-BD43-C2E8F9547145}"/>
              </a:ext>
            </a:extLst>
          </p:cNvPr>
          <p:cNvSpPr/>
          <p:nvPr/>
        </p:nvSpPr>
        <p:spPr>
          <a:xfrm>
            <a:off x="1530940" y="3866310"/>
            <a:ext cx="4824207" cy="360000"/>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Gender impact assessments</a:t>
            </a:r>
          </a:p>
        </p:txBody>
      </p:sp>
      <p:sp>
        <p:nvSpPr>
          <p:cNvPr id="13" name="Rectangle 12">
            <a:extLst>
              <a:ext uri="{FF2B5EF4-FFF2-40B4-BE49-F238E27FC236}">
                <a16:creationId xmlns:a16="http://schemas.microsoft.com/office/drawing/2014/main" id="{545D667B-F741-4E61-AEE6-91D6261AAD7F}"/>
              </a:ext>
            </a:extLst>
          </p:cNvPr>
          <p:cNvSpPr/>
          <p:nvPr/>
        </p:nvSpPr>
        <p:spPr>
          <a:xfrm>
            <a:off x="1530940" y="4379592"/>
            <a:ext cx="4824207" cy="360000"/>
          </a:xfrm>
          <a:prstGeom prst="rect">
            <a:avLst/>
          </a:prstGeom>
          <a:solidFill>
            <a:srgbClr val="00757D"/>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Progress reports</a:t>
            </a:r>
          </a:p>
        </p:txBody>
      </p:sp>
      <p:sp>
        <p:nvSpPr>
          <p:cNvPr id="14" name="Rectangle 13">
            <a:extLst>
              <a:ext uri="{FF2B5EF4-FFF2-40B4-BE49-F238E27FC236}">
                <a16:creationId xmlns:a16="http://schemas.microsoft.com/office/drawing/2014/main" id="{D7D5EE88-3370-4AB1-A309-C7C7BDDD4C6C}"/>
              </a:ext>
            </a:extLst>
          </p:cNvPr>
          <p:cNvSpPr/>
          <p:nvPr/>
        </p:nvSpPr>
        <p:spPr>
          <a:xfrm>
            <a:off x="1130884" y="5406156"/>
            <a:ext cx="5224257"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Timeline of obligations</a:t>
            </a:r>
          </a:p>
        </p:txBody>
      </p:sp>
      <p:sp>
        <p:nvSpPr>
          <p:cNvPr id="15" name="Rectangle 14">
            <a:extLst>
              <a:ext uri="{FF2B5EF4-FFF2-40B4-BE49-F238E27FC236}">
                <a16:creationId xmlns:a16="http://schemas.microsoft.com/office/drawing/2014/main" id="{632FCA80-27A9-48C9-8A4E-6C94DB469A5D}"/>
              </a:ext>
            </a:extLst>
          </p:cNvPr>
          <p:cNvSpPr/>
          <p:nvPr/>
        </p:nvSpPr>
        <p:spPr>
          <a:xfrm>
            <a:off x="1130888" y="5919441"/>
            <a:ext cx="5224257"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The Public Sector Gender Equality Commissioner</a:t>
            </a:r>
          </a:p>
        </p:txBody>
      </p:sp>
      <p:sp>
        <p:nvSpPr>
          <p:cNvPr id="16" name="Rectangle 15">
            <a:extLst>
              <a:ext uri="{FF2B5EF4-FFF2-40B4-BE49-F238E27FC236}">
                <a16:creationId xmlns:a16="http://schemas.microsoft.com/office/drawing/2014/main" id="{9AF0677D-5E9A-4459-AE92-1877238AD72B}"/>
              </a:ext>
            </a:extLst>
          </p:cNvPr>
          <p:cNvSpPr/>
          <p:nvPr/>
        </p:nvSpPr>
        <p:spPr>
          <a:xfrm>
            <a:off x="1130885" y="4892874"/>
            <a:ext cx="5224257"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Resourcing our Gender Equality Action Plan</a:t>
            </a:r>
          </a:p>
        </p:txBody>
      </p:sp>
      <p:sp>
        <p:nvSpPr>
          <p:cNvPr id="17" name="Rectangle 16">
            <a:extLst>
              <a:ext uri="{FF2B5EF4-FFF2-40B4-BE49-F238E27FC236}">
                <a16:creationId xmlns:a16="http://schemas.microsoft.com/office/drawing/2014/main" id="{9A891E3F-E4EF-4851-9F65-4591FCC97EC3}"/>
              </a:ext>
            </a:extLst>
          </p:cNvPr>
          <p:cNvSpPr/>
          <p:nvPr/>
        </p:nvSpPr>
        <p:spPr>
          <a:xfrm>
            <a:off x="1130883" y="829194"/>
            <a:ext cx="5224258"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The case for change</a:t>
            </a:r>
          </a:p>
        </p:txBody>
      </p:sp>
      <p:sp>
        <p:nvSpPr>
          <p:cNvPr id="18" name="Rectangle 17">
            <a:extLst>
              <a:ext uri="{FF2B5EF4-FFF2-40B4-BE49-F238E27FC236}">
                <a16:creationId xmlns:a16="http://schemas.microsoft.com/office/drawing/2014/main" id="{1B245798-E2F7-44B9-B491-A4E507035811}"/>
              </a:ext>
            </a:extLst>
          </p:cNvPr>
          <p:cNvSpPr/>
          <p:nvPr/>
        </p:nvSpPr>
        <p:spPr>
          <a:xfrm>
            <a:off x="1130883" y="6370575"/>
            <a:ext cx="5224257" cy="360000"/>
          </a:xfrm>
          <a:prstGeom prst="rect">
            <a:avLst/>
          </a:prstGeom>
          <a:solidFill>
            <a:srgbClr val="7030A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spcAft>
                <a:spcPts val="600"/>
              </a:spcAft>
            </a:pPr>
            <a:r>
              <a:rPr lang="en-AU" sz="1400" b="1">
                <a:solidFill>
                  <a:schemeClr val="bg1"/>
                </a:solidFill>
                <a:latin typeface="VIC" panose="00000500000000000000" pitchFamily="2" charset="0"/>
              </a:rPr>
              <a:t>Compliance with the Act</a:t>
            </a:r>
          </a:p>
        </p:txBody>
      </p:sp>
    </p:spTree>
    <p:extLst>
      <p:ext uri="{BB962C8B-B14F-4D97-AF65-F5344CB8AC3E}">
        <p14:creationId xmlns:p14="http://schemas.microsoft.com/office/powerpoint/2010/main" val="1503072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The case for change</a:t>
            </a:r>
          </a:p>
        </p:txBody>
      </p:sp>
      <p:sp>
        <p:nvSpPr>
          <p:cNvPr id="4" name="Rectangle 3">
            <a:extLst>
              <a:ext uri="{FF2B5EF4-FFF2-40B4-BE49-F238E27FC236}">
                <a16:creationId xmlns:a16="http://schemas.microsoft.com/office/drawing/2014/main" id="{FA1E49DE-5A72-439A-A3AA-6A83ACCA349E}"/>
              </a:ext>
            </a:extLst>
          </p:cNvPr>
          <p:cNvSpPr/>
          <p:nvPr/>
        </p:nvSpPr>
        <p:spPr>
          <a:xfrm>
            <a:off x="357395" y="1818028"/>
            <a:ext cx="4087605" cy="469141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Gender inequality exists in schools, workplaces, neighbourhoods, the media and sport. It means that women, men and gender diverse Victorians can’t reach their full potential</a:t>
            </a:r>
          </a:p>
          <a:p>
            <a:pPr marL="285750"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The Victorian public sector gender pay gap in 2022 was 10.9 per cent, up from 9.3 per cent in 2021. The gender pay gap is one reason women experience financial insecurity and retire with significantly less superannuation than men</a:t>
            </a:r>
          </a:p>
          <a:p>
            <a:pPr marL="285750" indent="-285750">
              <a:buClr>
                <a:srgbClr val="7030A0"/>
              </a:buClr>
              <a:buFont typeface="Wingdings" panose="05000000000000000000" pitchFamily="2" charset="2"/>
              <a:buChar char="§"/>
            </a:pPr>
            <a:endParaRPr lang="en-AU" sz="1400" dirty="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dirty="0">
                <a:solidFill>
                  <a:schemeClr val="tx1"/>
                </a:solidFill>
                <a:latin typeface="VIC" panose="00000500000000000000" pitchFamily="2" charset="0"/>
              </a:rPr>
              <a:t>Violence against women, including family violence and workplace sexual harassment, is driven by gender inequality and the attitudes, behaviours and stereotypes that support it</a:t>
            </a:r>
          </a:p>
        </p:txBody>
      </p:sp>
      <p:sp>
        <p:nvSpPr>
          <p:cNvPr id="5" name="Rectangle 4">
            <a:extLst>
              <a:ext uri="{FF2B5EF4-FFF2-40B4-BE49-F238E27FC236}">
                <a16:creationId xmlns:a16="http://schemas.microsoft.com/office/drawing/2014/main" id="{D8C51AAA-C3DF-4544-A276-F288C0B2C92C}"/>
              </a:ext>
            </a:extLst>
          </p:cNvPr>
          <p:cNvSpPr/>
          <p:nvPr/>
        </p:nvSpPr>
        <p:spPr>
          <a:xfrm>
            <a:off x="357394" y="1085833"/>
            <a:ext cx="4087604" cy="576063"/>
          </a:xfrm>
          <a:prstGeom prst="rect">
            <a:avLst/>
          </a:prstGeom>
          <a:solidFill>
            <a:srgbClr val="7030A0"/>
          </a:solidFill>
          <a:ln w="28575">
            <a:solidFill>
              <a:srgbClr val="703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Gender inequality is persistent</a:t>
            </a:r>
          </a:p>
        </p:txBody>
      </p:sp>
      <p:sp>
        <p:nvSpPr>
          <p:cNvPr id="9" name="Rectangle 8">
            <a:extLst>
              <a:ext uri="{FF2B5EF4-FFF2-40B4-BE49-F238E27FC236}">
                <a16:creationId xmlns:a16="http://schemas.microsoft.com/office/drawing/2014/main" id="{E65A9C20-F5E1-49A7-9F83-FBD7DC86AABD}"/>
              </a:ext>
            </a:extLst>
          </p:cNvPr>
          <p:cNvSpPr/>
          <p:nvPr/>
        </p:nvSpPr>
        <p:spPr>
          <a:xfrm>
            <a:off x="4698749" y="1818028"/>
            <a:ext cx="4087605" cy="469141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Workplace policies, practices and cultures can perpetuate gender inequality by devaluing, excluding or marginalising women and gender diverse people – but they can also drive change by proactively supporting equality</a:t>
            </a:r>
          </a:p>
          <a:p>
            <a:pPr>
              <a:buClr>
                <a:srgbClr val="7030A0"/>
              </a:buCl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Public sector organisations, universities and local councils play an important role in shaping services and policies that impact gender equality in the community</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Public sector organisations, universities and local councils are leaders in the community – this means we should be role modelling gender equality to the public we serve</a:t>
            </a:r>
          </a:p>
        </p:txBody>
      </p:sp>
      <p:sp>
        <p:nvSpPr>
          <p:cNvPr id="6" name="Rectangle 5">
            <a:extLst>
              <a:ext uri="{FF2B5EF4-FFF2-40B4-BE49-F238E27FC236}">
                <a16:creationId xmlns:a16="http://schemas.microsoft.com/office/drawing/2014/main" id="{3292CCA2-E066-49FA-809F-60BFD5BCC6EA}"/>
              </a:ext>
            </a:extLst>
          </p:cNvPr>
          <p:cNvSpPr/>
          <p:nvPr/>
        </p:nvSpPr>
        <p:spPr>
          <a:xfrm>
            <a:off x="4698749" y="1085833"/>
            <a:ext cx="4087605" cy="576063"/>
          </a:xfrm>
          <a:prstGeom prst="rect">
            <a:avLst/>
          </a:prstGeom>
          <a:solidFill>
            <a:srgbClr val="00757D"/>
          </a:solidFill>
          <a:ln w="28575">
            <a:solidFill>
              <a:srgbClr val="0075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Our role in driving change</a:t>
            </a:r>
          </a:p>
        </p:txBody>
      </p:sp>
    </p:spTree>
    <p:extLst>
      <p:ext uri="{BB962C8B-B14F-4D97-AF65-F5344CB8AC3E}">
        <p14:creationId xmlns:p14="http://schemas.microsoft.com/office/powerpoint/2010/main" val="2865426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Why legislation to support gender equality is important</a:t>
            </a:r>
          </a:p>
        </p:txBody>
      </p:sp>
      <p:sp>
        <p:nvSpPr>
          <p:cNvPr id="8" name="Rectangle 7">
            <a:extLst>
              <a:ext uri="{FF2B5EF4-FFF2-40B4-BE49-F238E27FC236}">
                <a16:creationId xmlns:a16="http://schemas.microsoft.com/office/drawing/2014/main" id="{F3EC30FE-E8D4-4A60-B740-498B48015711}"/>
              </a:ext>
            </a:extLst>
          </p:cNvPr>
          <p:cNvSpPr/>
          <p:nvPr/>
        </p:nvSpPr>
        <p:spPr>
          <a:xfrm>
            <a:off x="357142" y="1818029"/>
            <a:ext cx="4087856" cy="469141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International evidence shows that gender equality improves when there are laws requiring public sector organisations to promote gender equality</a:t>
            </a:r>
          </a:p>
          <a:p>
            <a:pPr marL="285750" indent="-285750">
              <a:buClr>
                <a:srgbClr val="00757D"/>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The </a:t>
            </a:r>
            <a:r>
              <a:rPr lang="en-AU" sz="1400" i="1">
                <a:solidFill>
                  <a:schemeClr val="tx1"/>
                </a:solidFill>
                <a:latin typeface="VIC" panose="00000500000000000000" pitchFamily="2" charset="0"/>
              </a:rPr>
              <a:t>Gender Equality Act 2020 </a:t>
            </a:r>
            <a:r>
              <a:rPr lang="en-AU" sz="1400">
                <a:solidFill>
                  <a:schemeClr val="tx1"/>
                </a:solidFill>
                <a:latin typeface="VIC" panose="00000500000000000000" pitchFamily="2" charset="0"/>
              </a:rPr>
              <a:t>is the first and only legislation in Australia that requires public sector organisations to make progress towards improving gender equality </a:t>
            </a:r>
          </a:p>
          <a:p>
            <a:pPr marL="285750" indent="-285750">
              <a:buClr>
                <a:srgbClr val="00757D"/>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The Gender Equality Act means Victoria has useful tools in place to plan, measure and track progress, so the community can hold the public sector accountable for change </a:t>
            </a:r>
          </a:p>
          <a:p>
            <a:endParaRPr lang="en-AU" sz="1400">
              <a:solidFill>
                <a:schemeClr val="tx1"/>
              </a:solidFill>
              <a:latin typeface="VIC" panose="00000500000000000000" pitchFamily="2" charset="0"/>
            </a:endParaRPr>
          </a:p>
        </p:txBody>
      </p:sp>
      <p:sp>
        <p:nvSpPr>
          <p:cNvPr id="7" name="Rectangle 6">
            <a:extLst>
              <a:ext uri="{FF2B5EF4-FFF2-40B4-BE49-F238E27FC236}">
                <a16:creationId xmlns:a16="http://schemas.microsoft.com/office/drawing/2014/main" id="{4575ECB7-C3A9-4CB4-91A2-AAC39D6130E4}"/>
              </a:ext>
            </a:extLst>
          </p:cNvPr>
          <p:cNvSpPr/>
          <p:nvPr/>
        </p:nvSpPr>
        <p:spPr>
          <a:xfrm>
            <a:off x="357141" y="1085833"/>
            <a:ext cx="4087605" cy="576063"/>
          </a:xfrm>
          <a:prstGeom prst="rect">
            <a:avLst/>
          </a:prstGeom>
          <a:solidFill>
            <a:srgbClr val="00757D"/>
          </a:solidFill>
          <a:ln w="28575">
            <a:solidFill>
              <a:srgbClr val="0075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Legislation can accelerate change</a:t>
            </a:r>
          </a:p>
        </p:txBody>
      </p:sp>
      <p:sp>
        <p:nvSpPr>
          <p:cNvPr id="6" name="Rectangle 5">
            <a:extLst>
              <a:ext uri="{FF2B5EF4-FFF2-40B4-BE49-F238E27FC236}">
                <a16:creationId xmlns:a16="http://schemas.microsoft.com/office/drawing/2014/main" id="{CCAFEBCB-F9F3-41A3-8A85-4EF2B3D834B1}"/>
              </a:ext>
            </a:extLst>
          </p:cNvPr>
          <p:cNvSpPr/>
          <p:nvPr/>
        </p:nvSpPr>
        <p:spPr>
          <a:xfrm>
            <a:off x="4699253" y="1818029"/>
            <a:ext cx="4087605" cy="469141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Closing the gender workforce gap would create greater productivity and higher GDP as a result of increased women’s workforce participation</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Evidence shows that more women in leadership positions means better results and more profitability for organisations</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Increasing women’s economic security would reduce demand on government payments and services</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Gender equality can help prevent violence against women which not only causes pain, suffering and trauma, but also significant costs to the economy</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Gender equality means Victorians of all genders can share equal responsibilities and have equal access to opportunities.</a:t>
            </a:r>
          </a:p>
        </p:txBody>
      </p:sp>
      <p:sp>
        <p:nvSpPr>
          <p:cNvPr id="10" name="Rectangle 9">
            <a:extLst>
              <a:ext uri="{FF2B5EF4-FFF2-40B4-BE49-F238E27FC236}">
                <a16:creationId xmlns:a16="http://schemas.microsoft.com/office/drawing/2014/main" id="{18F02F84-1EAB-485B-BB01-C86C8C60A603}"/>
              </a:ext>
            </a:extLst>
          </p:cNvPr>
          <p:cNvSpPr/>
          <p:nvPr/>
        </p:nvSpPr>
        <p:spPr>
          <a:xfrm>
            <a:off x="4699252" y="1085834"/>
            <a:ext cx="4087604" cy="576063"/>
          </a:xfrm>
          <a:prstGeom prst="rect">
            <a:avLst/>
          </a:prstGeom>
          <a:solidFill>
            <a:srgbClr val="7030A0"/>
          </a:solidFill>
          <a:ln w="28575">
            <a:solidFill>
              <a:srgbClr val="703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Benefits of gender equality</a:t>
            </a:r>
          </a:p>
        </p:txBody>
      </p:sp>
    </p:spTree>
    <p:extLst>
      <p:ext uri="{BB962C8B-B14F-4D97-AF65-F5344CB8AC3E}">
        <p14:creationId xmlns:p14="http://schemas.microsoft.com/office/powerpoint/2010/main" val="122799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Background on the </a:t>
            </a:r>
            <a:r>
              <a:rPr lang="en-AU" i="1">
                <a:latin typeface="VIC" panose="00000500000000000000" pitchFamily="2" charset="0"/>
              </a:rPr>
              <a:t>Gender Equality Act 2020</a:t>
            </a:r>
            <a:endParaRPr lang="en-AU">
              <a:latin typeface="VIC" panose="00000500000000000000" pitchFamily="2" charset="0"/>
            </a:endParaRPr>
          </a:p>
        </p:txBody>
      </p:sp>
      <p:sp>
        <p:nvSpPr>
          <p:cNvPr id="4" name="Rectangle 3">
            <a:extLst>
              <a:ext uri="{FF2B5EF4-FFF2-40B4-BE49-F238E27FC236}">
                <a16:creationId xmlns:a16="http://schemas.microsoft.com/office/drawing/2014/main" id="{8461D3D3-EB95-4F93-ACF1-49F2E78A3CB2}"/>
              </a:ext>
            </a:extLst>
          </p:cNvPr>
          <p:cNvSpPr/>
          <p:nvPr/>
        </p:nvSpPr>
        <p:spPr>
          <a:xfrm>
            <a:off x="357396" y="1586665"/>
            <a:ext cx="8429208" cy="132855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The Act was enacted on 25 February 2020 and commenced on 31 March 2021</a:t>
            </a:r>
          </a:p>
          <a:p>
            <a:pPr marL="285750" indent="-285750">
              <a:buClr>
                <a:srgbClr val="7030A0"/>
              </a:buClr>
              <a:buFont typeface="Wingdings" panose="05000000000000000000" pitchFamily="2" charset="2"/>
              <a:buChar char="§"/>
            </a:pPr>
            <a:endParaRPr lang="en-AU" sz="1400">
              <a:solidFill>
                <a:schemeClr val="tx1"/>
              </a:solidFill>
              <a:latin typeface="VIC" panose="00000500000000000000" pitchFamily="2" charset="0"/>
            </a:endParaRPr>
          </a:p>
          <a:p>
            <a:pPr marL="285750" indent="-285750">
              <a:buClr>
                <a:srgbClr val="7030A0"/>
              </a:buClr>
              <a:buFont typeface="Wingdings" panose="05000000000000000000" pitchFamily="2" charset="2"/>
              <a:buChar char="§"/>
            </a:pPr>
            <a:r>
              <a:rPr lang="en-AU" sz="1400">
                <a:solidFill>
                  <a:schemeClr val="tx1"/>
                </a:solidFill>
                <a:latin typeface="VIC" panose="00000500000000000000" pitchFamily="2" charset="0"/>
              </a:rPr>
              <a:t>The Act is the result of extensive public and stakeholder consultation, including online, face-to-face workshops and targeted engagement – as well as a citizen’s jury</a:t>
            </a:r>
          </a:p>
        </p:txBody>
      </p:sp>
      <p:sp>
        <p:nvSpPr>
          <p:cNvPr id="5" name="Rectangle 4">
            <a:extLst>
              <a:ext uri="{FF2B5EF4-FFF2-40B4-BE49-F238E27FC236}">
                <a16:creationId xmlns:a16="http://schemas.microsoft.com/office/drawing/2014/main" id="{6EEBB851-16E8-4CD0-A493-1E67F433AD68}"/>
              </a:ext>
            </a:extLst>
          </p:cNvPr>
          <p:cNvSpPr/>
          <p:nvPr/>
        </p:nvSpPr>
        <p:spPr>
          <a:xfrm>
            <a:off x="357395" y="883655"/>
            <a:ext cx="8429207" cy="576063"/>
          </a:xfrm>
          <a:prstGeom prst="rect">
            <a:avLst/>
          </a:prstGeom>
          <a:solidFill>
            <a:srgbClr val="7030A0"/>
          </a:solidFill>
          <a:ln w="28575">
            <a:solidFill>
              <a:srgbClr val="703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History of the Act</a:t>
            </a:r>
          </a:p>
        </p:txBody>
      </p:sp>
      <p:sp>
        <p:nvSpPr>
          <p:cNvPr id="7" name="Rectangle 6">
            <a:extLst>
              <a:ext uri="{FF2B5EF4-FFF2-40B4-BE49-F238E27FC236}">
                <a16:creationId xmlns:a16="http://schemas.microsoft.com/office/drawing/2014/main" id="{47B887E9-04B2-4997-BD0D-16BC82666DD4}"/>
              </a:ext>
            </a:extLst>
          </p:cNvPr>
          <p:cNvSpPr/>
          <p:nvPr/>
        </p:nvSpPr>
        <p:spPr>
          <a:xfrm>
            <a:off x="357395" y="3165106"/>
            <a:ext cx="8429211" cy="576063"/>
          </a:xfrm>
          <a:prstGeom prst="rect">
            <a:avLst/>
          </a:prstGeom>
          <a:solidFill>
            <a:srgbClr val="00757D"/>
          </a:solidFill>
          <a:ln w="28575">
            <a:solidFill>
              <a:srgbClr val="0075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i="1">
                <a:solidFill>
                  <a:schemeClr val="bg1"/>
                </a:solidFill>
                <a:latin typeface="VIC" panose="00000500000000000000" pitchFamily="2" charset="0"/>
              </a:rPr>
              <a:t>The Act ‘in a nutshell’</a:t>
            </a:r>
          </a:p>
        </p:txBody>
      </p:sp>
      <p:sp>
        <p:nvSpPr>
          <p:cNvPr id="14" name="Rectangle 13">
            <a:extLst>
              <a:ext uri="{FF2B5EF4-FFF2-40B4-BE49-F238E27FC236}">
                <a16:creationId xmlns:a16="http://schemas.microsoft.com/office/drawing/2014/main" id="{FB3FC79E-7BB7-4ED2-B793-315E3AD39F95}"/>
              </a:ext>
            </a:extLst>
          </p:cNvPr>
          <p:cNvSpPr/>
          <p:nvPr/>
        </p:nvSpPr>
        <p:spPr>
          <a:xfrm>
            <a:off x="357393" y="3873366"/>
            <a:ext cx="8429211" cy="2409735"/>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Victorian public sector organisations, local councils and universities with 50 or more employees (defined entities) must take positive action towards achieving workplace gender equality</a:t>
            </a:r>
          </a:p>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Defined entities must consider and promote gender equality in their policies, programs and services</a:t>
            </a:r>
          </a:p>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Defined entities must undertake audits, develop action plans, and measure and publish progress reports, to ensure gender equality</a:t>
            </a:r>
          </a:p>
          <a:p>
            <a:pPr marL="285750" indent="-285750">
              <a:buClr>
                <a:srgbClr val="00757D"/>
              </a:buClr>
              <a:buFont typeface="Wingdings" panose="05000000000000000000" pitchFamily="2" charset="2"/>
              <a:buChar char="§"/>
            </a:pPr>
            <a:r>
              <a:rPr lang="en-AU" sz="1400">
                <a:solidFill>
                  <a:schemeClr val="tx1"/>
                </a:solidFill>
                <a:latin typeface="VIC" panose="00000500000000000000" pitchFamily="2" charset="0"/>
              </a:rPr>
              <a:t>The Public Sector Gender Equality Commissioner will provide education and implementation support to defined entities, and can enforce compliance with the Act</a:t>
            </a:r>
          </a:p>
        </p:txBody>
      </p:sp>
    </p:spTree>
    <p:extLst>
      <p:ext uri="{BB962C8B-B14F-4D97-AF65-F5344CB8AC3E}">
        <p14:creationId xmlns:p14="http://schemas.microsoft.com/office/powerpoint/2010/main" val="1999173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Key obligations under the Act - overview</a:t>
            </a:r>
          </a:p>
        </p:txBody>
      </p:sp>
      <p:sp>
        <p:nvSpPr>
          <p:cNvPr id="16" name="Rectangle 15">
            <a:extLst>
              <a:ext uri="{FF2B5EF4-FFF2-40B4-BE49-F238E27FC236}">
                <a16:creationId xmlns:a16="http://schemas.microsoft.com/office/drawing/2014/main" id="{2CEE3E67-F904-487D-AB4D-6400785219A0}"/>
              </a:ext>
            </a:extLst>
          </p:cNvPr>
          <p:cNvSpPr/>
          <p:nvPr/>
        </p:nvSpPr>
        <p:spPr>
          <a:xfrm>
            <a:off x="484814" y="1686668"/>
            <a:ext cx="3992275" cy="148429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b="1">
                <a:solidFill>
                  <a:srgbClr val="00757D"/>
                </a:solidFill>
                <a:latin typeface="VIC" panose="00000500000000000000" pitchFamily="2" charset="0"/>
              </a:rPr>
              <a:t>Consider and promote gender equality in our work</a:t>
            </a:r>
          </a:p>
          <a:p>
            <a:r>
              <a:rPr lang="en-AU" sz="1200">
                <a:solidFill>
                  <a:schemeClr val="tx1"/>
                </a:solidFill>
                <a:latin typeface="VIC" panose="00000500000000000000" pitchFamily="2" charset="0"/>
              </a:rPr>
              <a:t>Primarily by…</a:t>
            </a:r>
          </a:p>
          <a:p>
            <a:r>
              <a:rPr lang="en-AU" sz="1200" b="1">
                <a:solidFill>
                  <a:srgbClr val="00757D"/>
                </a:solidFill>
                <a:latin typeface="VIC" panose="00000500000000000000" pitchFamily="2" charset="0"/>
              </a:rPr>
              <a:t>Conducting gender impact assessments</a:t>
            </a:r>
          </a:p>
          <a:p>
            <a:r>
              <a:rPr lang="en-AU" sz="1200">
                <a:solidFill>
                  <a:schemeClr val="tx1"/>
                </a:solidFill>
                <a:latin typeface="VIC" panose="00000500000000000000" pitchFamily="2" charset="0"/>
              </a:rPr>
              <a:t>We need to assess how our policies, programs and services can impact people of different genders to ensure that our work does not unintentionally reinforce inequalities.</a:t>
            </a:r>
          </a:p>
        </p:txBody>
      </p:sp>
      <p:sp>
        <p:nvSpPr>
          <p:cNvPr id="18" name="Rectangle 17">
            <a:extLst>
              <a:ext uri="{FF2B5EF4-FFF2-40B4-BE49-F238E27FC236}">
                <a16:creationId xmlns:a16="http://schemas.microsoft.com/office/drawing/2014/main" id="{835DD1D7-B603-4FDC-9B94-AAF7B67FE9CD}"/>
              </a:ext>
            </a:extLst>
          </p:cNvPr>
          <p:cNvSpPr/>
          <p:nvPr/>
        </p:nvSpPr>
        <p:spPr>
          <a:xfrm>
            <a:off x="484816" y="902129"/>
            <a:ext cx="8097750" cy="653406"/>
          </a:xfrm>
          <a:prstGeom prst="rect">
            <a:avLst/>
          </a:prstGeom>
          <a:solidFill>
            <a:srgbClr val="7030A0"/>
          </a:solidFill>
          <a:ln>
            <a:solidFill>
              <a:srgbClr val="7030A0"/>
            </a:solid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lvl="1" algn="ctr"/>
            <a:r>
              <a:rPr lang="en-AU" sz="1400" b="1" i="1">
                <a:solidFill>
                  <a:schemeClr val="bg1"/>
                </a:solidFill>
                <a:latin typeface="VIC" panose="00000500000000000000" pitchFamily="2" charset="0"/>
              </a:rPr>
              <a:t>What do we need to do to comply with the Act and make positive change towards gender equality?</a:t>
            </a:r>
          </a:p>
        </p:txBody>
      </p:sp>
      <p:sp>
        <p:nvSpPr>
          <p:cNvPr id="20" name="Rectangle 19">
            <a:extLst>
              <a:ext uri="{FF2B5EF4-FFF2-40B4-BE49-F238E27FC236}">
                <a16:creationId xmlns:a16="http://schemas.microsoft.com/office/drawing/2014/main" id="{0A05A72E-C071-4BE5-9711-9981DE6E87CA}"/>
              </a:ext>
            </a:extLst>
          </p:cNvPr>
          <p:cNvSpPr/>
          <p:nvPr/>
        </p:nvSpPr>
        <p:spPr>
          <a:xfrm>
            <a:off x="4590292" y="1686667"/>
            <a:ext cx="3992273" cy="148429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b="1">
                <a:solidFill>
                  <a:srgbClr val="00757D"/>
                </a:solidFill>
                <a:latin typeface="VIC" panose="00000500000000000000" pitchFamily="2" charset="0"/>
              </a:rPr>
              <a:t>Conduct workplace gender audits</a:t>
            </a:r>
          </a:p>
          <a:p>
            <a:r>
              <a:rPr lang="en-AU" sz="1200">
                <a:solidFill>
                  <a:schemeClr val="tx1"/>
                </a:solidFill>
                <a:latin typeface="VIC" panose="00000500000000000000" pitchFamily="2" charset="0"/>
              </a:rPr>
              <a:t>We need to regularly collect and report data on gender equality in the workplace, against the workplace gender equality indicators. The results of workplace gender audits will be included in our Gender Equality Action Plans (GEAP).</a:t>
            </a:r>
          </a:p>
        </p:txBody>
      </p:sp>
      <p:sp>
        <p:nvSpPr>
          <p:cNvPr id="23" name="Rectangle 22">
            <a:extLst>
              <a:ext uri="{FF2B5EF4-FFF2-40B4-BE49-F238E27FC236}">
                <a16:creationId xmlns:a16="http://schemas.microsoft.com/office/drawing/2014/main" id="{1DA2AC3A-7539-4818-90B6-404BAB9D0568}"/>
              </a:ext>
            </a:extLst>
          </p:cNvPr>
          <p:cNvSpPr/>
          <p:nvPr/>
        </p:nvSpPr>
        <p:spPr>
          <a:xfrm>
            <a:off x="484815" y="3286391"/>
            <a:ext cx="3992273" cy="14832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b="1">
                <a:solidFill>
                  <a:srgbClr val="00757D"/>
                </a:solidFill>
                <a:latin typeface="VIC" panose="00000500000000000000" pitchFamily="2" charset="0"/>
              </a:rPr>
              <a:t>Develop and implement Gender Equality Action Plans</a:t>
            </a:r>
          </a:p>
          <a:p>
            <a:r>
              <a:rPr lang="en-AU" sz="1200">
                <a:solidFill>
                  <a:schemeClr val="tx1"/>
                </a:solidFill>
                <a:latin typeface="VIC" panose="00000500000000000000" pitchFamily="2" charset="0"/>
              </a:rPr>
              <a:t>GEAPs include strategies and measures to make positive organisational change towards gender equality, based on the results of our workplace gender audit. We need to develop and implement a GEAP every four years beginning 2021. </a:t>
            </a:r>
          </a:p>
        </p:txBody>
      </p:sp>
      <p:sp>
        <p:nvSpPr>
          <p:cNvPr id="29" name="Rectangle 28">
            <a:extLst>
              <a:ext uri="{FF2B5EF4-FFF2-40B4-BE49-F238E27FC236}">
                <a16:creationId xmlns:a16="http://schemas.microsoft.com/office/drawing/2014/main" id="{8639DE73-1214-4D99-A112-85166C1EBD7A}"/>
              </a:ext>
            </a:extLst>
          </p:cNvPr>
          <p:cNvSpPr/>
          <p:nvPr/>
        </p:nvSpPr>
        <p:spPr>
          <a:xfrm>
            <a:off x="4590292" y="3286391"/>
            <a:ext cx="3992273" cy="14832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b="1">
                <a:solidFill>
                  <a:srgbClr val="00757D"/>
                </a:solidFill>
                <a:latin typeface="VIC" panose="00000500000000000000" pitchFamily="2" charset="0"/>
              </a:rPr>
              <a:t>Report on progress</a:t>
            </a:r>
          </a:p>
          <a:p>
            <a:r>
              <a:rPr lang="en-AU" sz="1200">
                <a:solidFill>
                  <a:schemeClr val="tx1"/>
                </a:solidFill>
                <a:latin typeface="VIC" panose="00000500000000000000" pitchFamily="2" charset="0"/>
              </a:rPr>
              <a:t>Every two years beginning in 2023, we need to report on the strategies and measures in our GEAP, our progress against the workplace gender equality indicators, and what gender impact assessments we’ve done.</a:t>
            </a:r>
          </a:p>
        </p:txBody>
      </p:sp>
      <p:sp>
        <p:nvSpPr>
          <p:cNvPr id="32" name="Rectangle 31">
            <a:extLst>
              <a:ext uri="{FF2B5EF4-FFF2-40B4-BE49-F238E27FC236}">
                <a16:creationId xmlns:a16="http://schemas.microsoft.com/office/drawing/2014/main" id="{4C82A1AB-87FB-4734-8EA7-A97EF30E4646}"/>
              </a:ext>
            </a:extLst>
          </p:cNvPr>
          <p:cNvSpPr/>
          <p:nvPr/>
        </p:nvSpPr>
        <p:spPr>
          <a:xfrm>
            <a:off x="484814" y="4918818"/>
            <a:ext cx="8097751" cy="144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200" b="1">
                <a:solidFill>
                  <a:srgbClr val="00757D"/>
                </a:solidFill>
                <a:latin typeface="VIC" panose="00000500000000000000" pitchFamily="2" charset="0"/>
              </a:rPr>
              <a:t>Compliance with the Act</a:t>
            </a:r>
          </a:p>
          <a:p>
            <a:r>
              <a:rPr lang="en-AU" sz="1200">
                <a:solidFill>
                  <a:schemeClr val="tx1"/>
                </a:solidFill>
                <a:latin typeface="VIC" panose="00000500000000000000" pitchFamily="2" charset="0"/>
              </a:rPr>
              <a:t>We would fail to comply with the Act if:</a:t>
            </a:r>
          </a:p>
          <a:p>
            <a:pPr marL="171450" indent="-171450">
              <a:buFont typeface="Arial" panose="020B0604020202020204" pitchFamily="34" charset="0"/>
              <a:buChar char="•"/>
            </a:pPr>
            <a:r>
              <a:rPr lang="en-AU" sz="1200">
                <a:solidFill>
                  <a:schemeClr val="tx1"/>
                </a:solidFill>
                <a:latin typeface="VIC" panose="00000500000000000000" pitchFamily="2" charset="0"/>
              </a:rPr>
              <a:t>We do not prepare or submit a GEAP or progress report</a:t>
            </a:r>
          </a:p>
          <a:p>
            <a:pPr marL="171450" indent="-171450">
              <a:buFont typeface="Arial" panose="020B0604020202020204" pitchFamily="34" charset="0"/>
              <a:buChar char="•"/>
            </a:pPr>
            <a:r>
              <a:rPr lang="en-AU" sz="1200">
                <a:solidFill>
                  <a:schemeClr val="tx1"/>
                </a:solidFill>
                <a:latin typeface="VIC" panose="00000500000000000000" pitchFamily="2" charset="0"/>
              </a:rPr>
              <a:t>We do not make reasonable and material progress in relation to the workplace gender equality indicators</a:t>
            </a:r>
          </a:p>
          <a:p>
            <a:pPr marL="171450" indent="-171450">
              <a:buFont typeface="Arial" panose="020B0604020202020204" pitchFamily="34" charset="0"/>
              <a:buChar char="•"/>
            </a:pPr>
            <a:r>
              <a:rPr lang="en-AU" sz="1200">
                <a:solidFill>
                  <a:schemeClr val="tx1"/>
                </a:solidFill>
                <a:latin typeface="VIC" panose="00000500000000000000" pitchFamily="2" charset="0"/>
              </a:rPr>
              <a:t>If applicable, if we do not make reasonable or material progress towards gender equality targets or quotas. </a:t>
            </a:r>
          </a:p>
        </p:txBody>
      </p:sp>
    </p:spTree>
    <p:extLst>
      <p:ext uri="{BB962C8B-B14F-4D97-AF65-F5344CB8AC3E}">
        <p14:creationId xmlns:p14="http://schemas.microsoft.com/office/powerpoint/2010/main" val="393681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Key obligation: workplace gender auditing</a:t>
            </a:r>
          </a:p>
        </p:txBody>
      </p:sp>
      <p:sp>
        <p:nvSpPr>
          <p:cNvPr id="4" name="Rectangle 3">
            <a:extLst>
              <a:ext uri="{FF2B5EF4-FFF2-40B4-BE49-F238E27FC236}">
                <a16:creationId xmlns:a16="http://schemas.microsoft.com/office/drawing/2014/main" id="{B054B42F-1845-4415-BBC7-1C80B387239D}"/>
              </a:ext>
            </a:extLst>
          </p:cNvPr>
          <p:cNvSpPr/>
          <p:nvPr/>
        </p:nvSpPr>
        <p:spPr>
          <a:xfrm>
            <a:off x="520515" y="1893757"/>
            <a:ext cx="3924486"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are workplace gender audits?</a:t>
            </a:r>
          </a:p>
        </p:txBody>
      </p:sp>
      <p:sp>
        <p:nvSpPr>
          <p:cNvPr id="5" name="Rectangle 4">
            <a:extLst>
              <a:ext uri="{FF2B5EF4-FFF2-40B4-BE49-F238E27FC236}">
                <a16:creationId xmlns:a16="http://schemas.microsoft.com/office/drawing/2014/main" id="{A274B908-7DB4-4D8C-B24A-AAB734CD738B}"/>
              </a:ext>
            </a:extLst>
          </p:cNvPr>
          <p:cNvSpPr/>
          <p:nvPr/>
        </p:nvSpPr>
        <p:spPr>
          <a:xfrm>
            <a:off x="520516" y="2449790"/>
            <a:ext cx="3921875" cy="111759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Workplace gender audits help paint a picture of the state and nature of gender inequality in our workplace by bringing together a range of data</a:t>
            </a:r>
          </a:p>
        </p:txBody>
      </p:sp>
      <p:sp>
        <p:nvSpPr>
          <p:cNvPr id="6" name="Rectangle 5">
            <a:extLst>
              <a:ext uri="{FF2B5EF4-FFF2-40B4-BE49-F238E27FC236}">
                <a16:creationId xmlns:a16="http://schemas.microsoft.com/office/drawing/2014/main" id="{C5BEE4C4-A975-408A-B0B2-2D123A51B466}"/>
              </a:ext>
            </a:extLst>
          </p:cNvPr>
          <p:cNvSpPr/>
          <p:nvPr/>
        </p:nvSpPr>
        <p:spPr>
          <a:xfrm>
            <a:off x="520515" y="5435895"/>
            <a:ext cx="3911240" cy="92751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The results of our workplace gender audit will be included in, and inform, our Gender Equality Action Plan (GEAP)</a:t>
            </a:r>
          </a:p>
        </p:txBody>
      </p:sp>
      <p:sp>
        <p:nvSpPr>
          <p:cNvPr id="7" name="Rectangle 6">
            <a:extLst>
              <a:ext uri="{FF2B5EF4-FFF2-40B4-BE49-F238E27FC236}">
                <a16:creationId xmlns:a16="http://schemas.microsoft.com/office/drawing/2014/main" id="{B7C53740-F9C4-4256-BD77-F6700BF4E208}"/>
              </a:ext>
            </a:extLst>
          </p:cNvPr>
          <p:cNvSpPr/>
          <p:nvPr/>
        </p:nvSpPr>
        <p:spPr>
          <a:xfrm>
            <a:off x="520519" y="3705774"/>
            <a:ext cx="3921873" cy="1591735"/>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The data collected will show us where gender inequality is persisting, and help us to decide what actions to take and see what’s working and what isn’t</a:t>
            </a:r>
          </a:p>
        </p:txBody>
      </p:sp>
      <p:sp>
        <p:nvSpPr>
          <p:cNvPr id="8" name="Rectangle 7">
            <a:extLst>
              <a:ext uri="{FF2B5EF4-FFF2-40B4-BE49-F238E27FC236}">
                <a16:creationId xmlns:a16="http://schemas.microsoft.com/office/drawing/2014/main" id="{7012796D-A4B2-4996-800E-413425294C8F}"/>
              </a:ext>
            </a:extLst>
          </p:cNvPr>
          <p:cNvSpPr/>
          <p:nvPr/>
        </p:nvSpPr>
        <p:spPr>
          <a:xfrm>
            <a:off x="523125" y="923014"/>
            <a:ext cx="8097750" cy="766217"/>
          </a:xfrm>
          <a:prstGeom prst="rect">
            <a:avLst/>
          </a:prstGeom>
          <a:solidFill>
            <a:srgbClr val="00757D"/>
          </a:solidFill>
          <a:ln>
            <a:solidFill>
              <a:srgbClr val="00757D"/>
            </a:solid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algn="ctr"/>
            <a:r>
              <a:rPr lang="en-AU" sz="1400" b="1" i="1">
                <a:latin typeface="VIC" panose="00000500000000000000" pitchFamily="2" charset="0"/>
              </a:rPr>
              <a:t>Workplace gender audits show where gender inequality persists. They help organisations understand where change is needed and what’s changing over time. </a:t>
            </a:r>
          </a:p>
        </p:txBody>
      </p:sp>
      <p:sp>
        <p:nvSpPr>
          <p:cNvPr id="9" name="Rectangle 8">
            <a:extLst>
              <a:ext uri="{FF2B5EF4-FFF2-40B4-BE49-F238E27FC236}">
                <a16:creationId xmlns:a16="http://schemas.microsoft.com/office/drawing/2014/main" id="{BDC4B5E0-F224-49C2-B955-C1BDC8D64C21}"/>
              </a:ext>
            </a:extLst>
          </p:cNvPr>
          <p:cNvSpPr/>
          <p:nvPr/>
        </p:nvSpPr>
        <p:spPr>
          <a:xfrm>
            <a:off x="4699000" y="1893757"/>
            <a:ext cx="3921875"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do we need to do?</a:t>
            </a:r>
          </a:p>
        </p:txBody>
      </p:sp>
      <p:sp>
        <p:nvSpPr>
          <p:cNvPr id="10" name="Rectangle 9">
            <a:extLst>
              <a:ext uri="{FF2B5EF4-FFF2-40B4-BE49-F238E27FC236}">
                <a16:creationId xmlns:a16="http://schemas.microsoft.com/office/drawing/2014/main" id="{284BFC28-8A70-4C17-8342-8BDEA2DD8586}"/>
              </a:ext>
            </a:extLst>
          </p:cNvPr>
          <p:cNvSpPr/>
          <p:nvPr/>
        </p:nvSpPr>
        <p:spPr>
          <a:xfrm>
            <a:off x="4699000" y="2449789"/>
            <a:ext cx="3924486" cy="1117596"/>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Collect data, broken down by gender, against the workplace gender equality indicators</a:t>
            </a:r>
          </a:p>
        </p:txBody>
      </p:sp>
      <p:sp>
        <p:nvSpPr>
          <p:cNvPr id="11" name="Rectangle 10">
            <a:extLst>
              <a:ext uri="{FF2B5EF4-FFF2-40B4-BE49-F238E27FC236}">
                <a16:creationId xmlns:a16="http://schemas.microsoft.com/office/drawing/2014/main" id="{74FB9019-67FA-408E-ADCE-F05D2902D69C}"/>
              </a:ext>
            </a:extLst>
          </p:cNvPr>
          <p:cNvSpPr/>
          <p:nvPr/>
        </p:nvSpPr>
        <p:spPr>
          <a:xfrm>
            <a:off x="4696389" y="5435897"/>
            <a:ext cx="3924485" cy="92751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dirty="0">
                <a:solidFill>
                  <a:schemeClr val="tx1"/>
                </a:solidFill>
                <a:latin typeface="VIC" panose="00000500000000000000" pitchFamily="2" charset="0"/>
              </a:rPr>
              <a:t>The audit for our 2025 GEAP must be based on data as at 30 June 2025.</a:t>
            </a:r>
          </a:p>
        </p:txBody>
      </p:sp>
      <p:sp>
        <p:nvSpPr>
          <p:cNvPr id="12" name="Rectangle 11">
            <a:extLst>
              <a:ext uri="{FF2B5EF4-FFF2-40B4-BE49-F238E27FC236}">
                <a16:creationId xmlns:a16="http://schemas.microsoft.com/office/drawing/2014/main" id="{E601A3A4-6BFA-44C1-B6B2-CA077FBFFC58}"/>
              </a:ext>
            </a:extLst>
          </p:cNvPr>
          <p:cNvSpPr/>
          <p:nvPr/>
        </p:nvSpPr>
        <p:spPr>
          <a:xfrm>
            <a:off x="4696393" y="3705774"/>
            <a:ext cx="3921873" cy="1591735"/>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Where available, include data that helps us see how gender inequality may be compounded by the impacts of disadvantage or discrimination someone might experience due to other factors such as age, disability or ethnicity</a:t>
            </a:r>
          </a:p>
        </p:txBody>
      </p:sp>
    </p:spTree>
    <p:extLst>
      <p:ext uri="{BB962C8B-B14F-4D97-AF65-F5344CB8AC3E}">
        <p14:creationId xmlns:p14="http://schemas.microsoft.com/office/powerpoint/2010/main" val="399330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Key obligation: Gender Equality Action Plans (GEAP)</a:t>
            </a:r>
          </a:p>
        </p:txBody>
      </p:sp>
      <p:sp>
        <p:nvSpPr>
          <p:cNvPr id="4" name="Rectangle 3">
            <a:extLst>
              <a:ext uri="{FF2B5EF4-FFF2-40B4-BE49-F238E27FC236}">
                <a16:creationId xmlns:a16="http://schemas.microsoft.com/office/drawing/2014/main" id="{B054B42F-1845-4415-BBC7-1C80B387239D}"/>
              </a:ext>
            </a:extLst>
          </p:cNvPr>
          <p:cNvSpPr/>
          <p:nvPr/>
        </p:nvSpPr>
        <p:spPr>
          <a:xfrm>
            <a:off x="523125" y="1893757"/>
            <a:ext cx="3921875"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is a GEAP?</a:t>
            </a:r>
          </a:p>
        </p:txBody>
      </p:sp>
      <p:sp>
        <p:nvSpPr>
          <p:cNvPr id="5" name="Rectangle 4">
            <a:extLst>
              <a:ext uri="{FF2B5EF4-FFF2-40B4-BE49-F238E27FC236}">
                <a16:creationId xmlns:a16="http://schemas.microsoft.com/office/drawing/2014/main" id="{A274B908-7DB4-4D8C-B24A-AAB734CD738B}"/>
              </a:ext>
            </a:extLst>
          </p:cNvPr>
          <p:cNvSpPr/>
          <p:nvPr/>
        </p:nvSpPr>
        <p:spPr>
          <a:xfrm>
            <a:off x="520516" y="2421568"/>
            <a:ext cx="3921875" cy="190743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GEAPs help us to plan, implement and measure change in our workplace</a:t>
            </a:r>
          </a:p>
        </p:txBody>
      </p:sp>
      <p:sp>
        <p:nvSpPr>
          <p:cNvPr id="7" name="Rectangle 6">
            <a:extLst>
              <a:ext uri="{FF2B5EF4-FFF2-40B4-BE49-F238E27FC236}">
                <a16:creationId xmlns:a16="http://schemas.microsoft.com/office/drawing/2014/main" id="{B7C53740-F9C4-4256-BD77-F6700BF4E208}"/>
              </a:ext>
            </a:extLst>
          </p:cNvPr>
          <p:cNvSpPr/>
          <p:nvPr/>
        </p:nvSpPr>
        <p:spPr>
          <a:xfrm>
            <a:off x="509882" y="4436427"/>
            <a:ext cx="3921873" cy="190743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GEAPs must include the results of our workplace gender audit, as well as strategies and measures to improve workplace gender equality based on the results of the audit</a:t>
            </a:r>
          </a:p>
        </p:txBody>
      </p:sp>
      <p:sp>
        <p:nvSpPr>
          <p:cNvPr id="8" name="Rectangle 7">
            <a:extLst>
              <a:ext uri="{FF2B5EF4-FFF2-40B4-BE49-F238E27FC236}">
                <a16:creationId xmlns:a16="http://schemas.microsoft.com/office/drawing/2014/main" id="{7012796D-A4B2-4996-800E-413425294C8F}"/>
              </a:ext>
            </a:extLst>
          </p:cNvPr>
          <p:cNvSpPr/>
          <p:nvPr/>
        </p:nvSpPr>
        <p:spPr>
          <a:xfrm>
            <a:off x="523125" y="923014"/>
            <a:ext cx="8097750" cy="766217"/>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algn="ctr"/>
            <a:r>
              <a:rPr lang="en-AU" sz="1400" b="1" i="1">
                <a:latin typeface="VIC" panose="00000500000000000000" pitchFamily="2" charset="0"/>
              </a:rPr>
              <a:t>To achieve workplace gender equality, we must identify where we need to change and develop strategies and measures to make positive progress.</a:t>
            </a:r>
          </a:p>
        </p:txBody>
      </p:sp>
      <p:sp>
        <p:nvSpPr>
          <p:cNvPr id="9" name="Rectangle 8">
            <a:extLst>
              <a:ext uri="{FF2B5EF4-FFF2-40B4-BE49-F238E27FC236}">
                <a16:creationId xmlns:a16="http://schemas.microsoft.com/office/drawing/2014/main" id="{BDC4B5E0-F224-49C2-B955-C1BDC8D64C21}"/>
              </a:ext>
            </a:extLst>
          </p:cNvPr>
          <p:cNvSpPr/>
          <p:nvPr/>
        </p:nvSpPr>
        <p:spPr>
          <a:xfrm>
            <a:off x="4712246" y="1893757"/>
            <a:ext cx="3911240"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do we need to do?</a:t>
            </a:r>
          </a:p>
        </p:txBody>
      </p:sp>
      <p:sp>
        <p:nvSpPr>
          <p:cNvPr id="10" name="Rectangle 9">
            <a:extLst>
              <a:ext uri="{FF2B5EF4-FFF2-40B4-BE49-F238E27FC236}">
                <a16:creationId xmlns:a16="http://schemas.microsoft.com/office/drawing/2014/main" id="{284BFC28-8A70-4C17-8342-8BDEA2DD8586}"/>
              </a:ext>
            </a:extLst>
          </p:cNvPr>
          <p:cNvSpPr/>
          <p:nvPr/>
        </p:nvSpPr>
        <p:spPr>
          <a:xfrm>
            <a:off x="4712246" y="2421568"/>
            <a:ext cx="3911240" cy="90000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Consider the gender equality principles in the Act, including intersectionality, when developing our GEAP.</a:t>
            </a:r>
          </a:p>
        </p:txBody>
      </p:sp>
      <p:sp>
        <p:nvSpPr>
          <p:cNvPr id="11" name="Rectangle 10">
            <a:extLst>
              <a:ext uri="{FF2B5EF4-FFF2-40B4-BE49-F238E27FC236}">
                <a16:creationId xmlns:a16="http://schemas.microsoft.com/office/drawing/2014/main" id="{74FB9019-67FA-408E-ADCE-F05D2902D69C}"/>
              </a:ext>
            </a:extLst>
          </p:cNvPr>
          <p:cNvSpPr/>
          <p:nvPr/>
        </p:nvSpPr>
        <p:spPr>
          <a:xfrm>
            <a:off x="4712246" y="4436428"/>
            <a:ext cx="3911240" cy="90000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Ensure that sufficient resources are available to develop and implement our GEAP</a:t>
            </a:r>
          </a:p>
        </p:txBody>
      </p:sp>
      <p:sp>
        <p:nvSpPr>
          <p:cNvPr id="12" name="Rectangle 11">
            <a:extLst>
              <a:ext uri="{FF2B5EF4-FFF2-40B4-BE49-F238E27FC236}">
                <a16:creationId xmlns:a16="http://schemas.microsoft.com/office/drawing/2014/main" id="{E601A3A4-6BFA-44C1-B6B2-CA077FBFFC58}"/>
              </a:ext>
            </a:extLst>
          </p:cNvPr>
          <p:cNvSpPr/>
          <p:nvPr/>
        </p:nvSpPr>
        <p:spPr>
          <a:xfrm>
            <a:off x="4712246" y="3428998"/>
            <a:ext cx="3908629" cy="90000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Consult with our employees, employee representatives and governing body (e.g. board) when developing our GEAP</a:t>
            </a:r>
          </a:p>
        </p:txBody>
      </p:sp>
      <p:sp>
        <p:nvSpPr>
          <p:cNvPr id="13" name="Rectangle 12">
            <a:extLst>
              <a:ext uri="{FF2B5EF4-FFF2-40B4-BE49-F238E27FC236}">
                <a16:creationId xmlns:a16="http://schemas.microsoft.com/office/drawing/2014/main" id="{4096D0BE-2E38-4EA8-B951-8962BDFA216C}"/>
              </a:ext>
            </a:extLst>
          </p:cNvPr>
          <p:cNvSpPr/>
          <p:nvPr/>
        </p:nvSpPr>
        <p:spPr>
          <a:xfrm>
            <a:off x="4712245" y="5443858"/>
            <a:ext cx="3908629" cy="90000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Develop a GEAP every four years. The next GEAP is due by 31 October 2025 </a:t>
            </a:r>
          </a:p>
        </p:txBody>
      </p:sp>
    </p:spTree>
    <p:extLst>
      <p:ext uri="{BB962C8B-B14F-4D97-AF65-F5344CB8AC3E}">
        <p14:creationId xmlns:p14="http://schemas.microsoft.com/office/powerpoint/2010/main" val="3986458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849E-3246-47B3-A565-287B56EA6F6E}"/>
              </a:ext>
            </a:extLst>
          </p:cNvPr>
          <p:cNvSpPr>
            <a:spLocks noGrp="1"/>
          </p:cNvSpPr>
          <p:nvPr>
            <p:ph type="title"/>
          </p:nvPr>
        </p:nvSpPr>
        <p:spPr/>
        <p:txBody>
          <a:bodyPr/>
          <a:lstStyle/>
          <a:p>
            <a:r>
              <a:rPr lang="en-AU">
                <a:latin typeface="VIC" panose="00000500000000000000" pitchFamily="2" charset="0"/>
              </a:rPr>
              <a:t>Key obligation: Gender impact assessments</a:t>
            </a:r>
          </a:p>
        </p:txBody>
      </p:sp>
      <p:sp>
        <p:nvSpPr>
          <p:cNvPr id="4" name="Rectangle 3">
            <a:extLst>
              <a:ext uri="{FF2B5EF4-FFF2-40B4-BE49-F238E27FC236}">
                <a16:creationId xmlns:a16="http://schemas.microsoft.com/office/drawing/2014/main" id="{B054B42F-1845-4415-BBC7-1C80B387239D}"/>
              </a:ext>
            </a:extLst>
          </p:cNvPr>
          <p:cNvSpPr/>
          <p:nvPr/>
        </p:nvSpPr>
        <p:spPr>
          <a:xfrm>
            <a:off x="523125" y="1893757"/>
            <a:ext cx="3921875"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are GIAs?</a:t>
            </a:r>
          </a:p>
        </p:txBody>
      </p:sp>
      <p:sp>
        <p:nvSpPr>
          <p:cNvPr id="5" name="Rectangle 4">
            <a:extLst>
              <a:ext uri="{FF2B5EF4-FFF2-40B4-BE49-F238E27FC236}">
                <a16:creationId xmlns:a16="http://schemas.microsoft.com/office/drawing/2014/main" id="{A274B908-7DB4-4D8C-B24A-AAB734CD738B}"/>
              </a:ext>
            </a:extLst>
          </p:cNvPr>
          <p:cNvSpPr/>
          <p:nvPr/>
        </p:nvSpPr>
        <p:spPr>
          <a:xfrm>
            <a:off x="520516" y="2431269"/>
            <a:ext cx="3921875" cy="766217"/>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Policies, programs and services can impact people of different genders in different ways</a:t>
            </a:r>
          </a:p>
        </p:txBody>
      </p:sp>
      <p:sp>
        <p:nvSpPr>
          <p:cNvPr id="6" name="Rectangle 5">
            <a:extLst>
              <a:ext uri="{FF2B5EF4-FFF2-40B4-BE49-F238E27FC236}">
                <a16:creationId xmlns:a16="http://schemas.microsoft.com/office/drawing/2014/main" id="{C5BEE4C4-A975-408A-B0B2-2D123A51B466}"/>
              </a:ext>
            </a:extLst>
          </p:cNvPr>
          <p:cNvSpPr/>
          <p:nvPr/>
        </p:nvSpPr>
        <p:spPr>
          <a:xfrm>
            <a:off x="520515" y="4438373"/>
            <a:ext cx="3911240" cy="1032642"/>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GIAs are required for all new policies, programs and services that directly and significantly impact the public, as well as those up for review</a:t>
            </a:r>
          </a:p>
        </p:txBody>
      </p:sp>
      <p:sp>
        <p:nvSpPr>
          <p:cNvPr id="7" name="Rectangle 6">
            <a:extLst>
              <a:ext uri="{FF2B5EF4-FFF2-40B4-BE49-F238E27FC236}">
                <a16:creationId xmlns:a16="http://schemas.microsoft.com/office/drawing/2014/main" id="{B7C53740-F9C4-4256-BD77-F6700BF4E208}"/>
              </a:ext>
            </a:extLst>
          </p:cNvPr>
          <p:cNvSpPr/>
          <p:nvPr/>
        </p:nvSpPr>
        <p:spPr>
          <a:xfrm>
            <a:off x="520514" y="3317356"/>
            <a:ext cx="3921873" cy="1001147"/>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GIAs help us think about how our work affects different people, and ensures that our policies, programs and services don’t unintentionally reinforce inequalities</a:t>
            </a:r>
          </a:p>
        </p:txBody>
      </p:sp>
      <p:sp>
        <p:nvSpPr>
          <p:cNvPr id="8" name="Rectangle 7">
            <a:extLst>
              <a:ext uri="{FF2B5EF4-FFF2-40B4-BE49-F238E27FC236}">
                <a16:creationId xmlns:a16="http://schemas.microsoft.com/office/drawing/2014/main" id="{7012796D-A4B2-4996-800E-413425294C8F}"/>
              </a:ext>
            </a:extLst>
          </p:cNvPr>
          <p:cNvSpPr/>
          <p:nvPr/>
        </p:nvSpPr>
        <p:spPr>
          <a:xfrm>
            <a:off x="523125" y="923014"/>
            <a:ext cx="8097750" cy="766217"/>
          </a:xfrm>
          <a:prstGeom prst="rect">
            <a:avLst/>
          </a:prstGeom>
          <a:solidFill>
            <a:srgbClr val="00757D"/>
          </a:solidFill>
          <a:ln>
            <a:noFill/>
          </a:ln>
          <a:effectLst/>
        </p:spPr>
        <p:style>
          <a:lnRef idx="1">
            <a:schemeClr val="accent1"/>
          </a:lnRef>
          <a:fillRef idx="3">
            <a:schemeClr val="accent1"/>
          </a:fillRef>
          <a:effectRef idx="2">
            <a:schemeClr val="accent1"/>
          </a:effectRef>
          <a:fontRef idx="minor">
            <a:schemeClr val="lt1"/>
          </a:fontRef>
        </p:style>
        <p:txBody>
          <a:bodyPr lIns="18000" rIns="360000" rtlCol="0" anchor="ctr">
            <a:noAutofit/>
          </a:bodyPr>
          <a:lstStyle/>
          <a:p>
            <a:pPr algn="ctr"/>
            <a:r>
              <a:rPr lang="en-AU" sz="1400" b="1" i="1">
                <a:latin typeface="VIC" panose="00000500000000000000" pitchFamily="2" charset="0"/>
              </a:rPr>
              <a:t>Gender impact assessments (GIAs) help us consider the needs and experiences of people of all genders, so that we can ensure our work does not reinforce inequalities.</a:t>
            </a:r>
          </a:p>
        </p:txBody>
      </p:sp>
      <p:sp>
        <p:nvSpPr>
          <p:cNvPr id="9" name="Rectangle 8">
            <a:extLst>
              <a:ext uri="{FF2B5EF4-FFF2-40B4-BE49-F238E27FC236}">
                <a16:creationId xmlns:a16="http://schemas.microsoft.com/office/drawing/2014/main" id="{BDC4B5E0-F224-49C2-B955-C1BDC8D64C21}"/>
              </a:ext>
            </a:extLst>
          </p:cNvPr>
          <p:cNvSpPr/>
          <p:nvPr/>
        </p:nvSpPr>
        <p:spPr>
          <a:xfrm>
            <a:off x="4712246" y="1893757"/>
            <a:ext cx="3911240" cy="417643"/>
          </a:xfrm>
          <a:prstGeom prst="rect">
            <a:avLst/>
          </a:prstGeom>
          <a:solidFill>
            <a:schemeClr val="tx2">
              <a:lumMod val="40000"/>
              <a:lumOff val="60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600"/>
              </a:spcAft>
            </a:pPr>
            <a:r>
              <a:rPr lang="en-AU" sz="1600" b="1">
                <a:solidFill>
                  <a:schemeClr val="tx1"/>
                </a:solidFill>
                <a:latin typeface="VIC" panose="00000500000000000000" pitchFamily="2" charset="0"/>
              </a:rPr>
              <a:t>What do we need to do?</a:t>
            </a:r>
          </a:p>
        </p:txBody>
      </p:sp>
      <p:sp>
        <p:nvSpPr>
          <p:cNvPr id="10" name="Rectangle 9">
            <a:extLst>
              <a:ext uri="{FF2B5EF4-FFF2-40B4-BE49-F238E27FC236}">
                <a16:creationId xmlns:a16="http://schemas.microsoft.com/office/drawing/2014/main" id="{284BFC28-8A70-4C17-8342-8BDEA2DD8586}"/>
              </a:ext>
            </a:extLst>
          </p:cNvPr>
          <p:cNvSpPr/>
          <p:nvPr/>
        </p:nvSpPr>
        <p:spPr>
          <a:xfrm>
            <a:off x="4712246" y="2432800"/>
            <a:ext cx="3911240" cy="764685"/>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Assess how the policy, program or service may affect people of different genders</a:t>
            </a:r>
          </a:p>
        </p:txBody>
      </p:sp>
      <p:sp>
        <p:nvSpPr>
          <p:cNvPr id="11" name="Rectangle 10">
            <a:extLst>
              <a:ext uri="{FF2B5EF4-FFF2-40B4-BE49-F238E27FC236}">
                <a16:creationId xmlns:a16="http://schemas.microsoft.com/office/drawing/2014/main" id="{74FB9019-67FA-408E-ADCE-F05D2902D69C}"/>
              </a:ext>
            </a:extLst>
          </p:cNvPr>
          <p:cNvSpPr/>
          <p:nvPr/>
        </p:nvSpPr>
        <p:spPr>
          <a:xfrm>
            <a:off x="4712246" y="4438370"/>
            <a:ext cx="3911240" cy="1032642"/>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Apply an intersectional lens to consider how gender inequality may be compounded by disadvantage or discrimination on the basis of other attributes</a:t>
            </a:r>
          </a:p>
        </p:txBody>
      </p:sp>
      <p:sp>
        <p:nvSpPr>
          <p:cNvPr id="12" name="Rectangle 11">
            <a:extLst>
              <a:ext uri="{FF2B5EF4-FFF2-40B4-BE49-F238E27FC236}">
                <a16:creationId xmlns:a16="http://schemas.microsoft.com/office/drawing/2014/main" id="{E601A3A4-6BFA-44C1-B6B2-CA077FBFFC58}"/>
              </a:ext>
            </a:extLst>
          </p:cNvPr>
          <p:cNvSpPr/>
          <p:nvPr/>
        </p:nvSpPr>
        <p:spPr>
          <a:xfrm>
            <a:off x="4712245" y="3317354"/>
            <a:ext cx="3908629" cy="1001147"/>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Explain how the policy, program or service will be changed to promote gender equality</a:t>
            </a:r>
          </a:p>
        </p:txBody>
      </p:sp>
      <p:sp>
        <p:nvSpPr>
          <p:cNvPr id="13" name="Rectangle 12">
            <a:extLst>
              <a:ext uri="{FF2B5EF4-FFF2-40B4-BE49-F238E27FC236}">
                <a16:creationId xmlns:a16="http://schemas.microsoft.com/office/drawing/2014/main" id="{4096D0BE-2E38-4EA8-B951-8962BDFA216C}"/>
              </a:ext>
            </a:extLst>
          </p:cNvPr>
          <p:cNvSpPr/>
          <p:nvPr/>
        </p:nvSpPr>
        <p:spPr>
          <a:xfrm>
            <a:off x="4712245" y="5590881"/>
            <a:ext cx="3908629" cy="86424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Wingdings" panose="05000000000000000000" pitchFamily="2" charset="2"/>
              <a:buChar char="ü"/>
            </a:pPr>
            <a:r>
              <a:rPr lang="en-AU" sz="1400">
                <a:solidFill>
                  <a:schemeClr val="tx1"/>
                </a:solidFill>
                <a:latin typeface="VIC" panose="00000500000000000000" pitchFamily="2" charset="0"/>
              </a:rPr>
              <a:t>Start doing GIAs from 31 March 2021, and report on GIAs every two years</a:t>
            </a:r>
          </a:p>
        </p:txBody>
      </p:sp>
      <p:sp>
        <p:nvSpPr>
          <p:cNvPr id="14" name="Rectangle 13">
            <a:extLst>
              <a:ext uri="{FF2B5EF4-FFF2-40B4-BE49-F238E27FC236}">
                <a16:creationId xmlns:a16="http://schemas.microsoft.com/office/drawing/2014/main" id="{9C75E169-56CE-4ABE-8673-BC75A6DF085D}"/>
              </a:ext>
            </a:extLst>
          </p:cNvPr>
          <p:cNvSpPr/>
          <p:nvPr/>
        </p:nvSpPr>
        <p:spPr>
          <a:xfrm>
            <a:off x="520514" y="5590881"/>
            <a:ext cx="3911240" cy="864240"/>
          </a:xfrm>
          <a:prstGeom prst="rect">
            <a:avLst/>
          </a:prstGeom>
          <a:solidFill>
            <a:srgbClr val="D9D9D9"/>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AU" sz="1400">
                <a:solidFill>
                  <a:schemeClr val="tx1"/>
                </a:solidFill>
                <a:latin typeface="VIC" panose="00000500000000000000" pitchFamily="2" charset="0"/>
              </a:rPr>
              <a:t>We can also conduct a GIA for any projects no matter how small, to ensure we are always considering the needs and experiences of all Victorians</a:t>
            </a:r>
          </a:p>
        </p:txBody>
      </p:sp>
    </p:spTree>
    <p:extLst>
      <p:ext uri="{BB962C8B-B14F-4D97-AF65-F5344CB8AC3E}">
        <p14:creationId xmlns:p14="http://schemas.microsoft.com/office/powerpoint/2010/main" val="1495126431"/>
      </p:ext>
    </p:extLst>
  </p:cSld>
  <p:clrMapOvr>
    <a:masterClrMapping/>
  </p:clrMapOvr>
</p:sld>
</file>

<file path=ppt/theme/theme1.xml><?xml version="1.0" encoding="utf-8"?>
<a:theme xmlns:a="http://schemas.openxmlformats.org/drawingml/2006/main" name="1_Office Theme">
  <a:themeElements>
    <a:clrScheme name="DPC PPT 2017">
      <a:dk1>
        <a:sysClr val="windowText" lastClr="000000"/>
      </a:dk1>
      <a:lt1>
        <a:sysClr val="window" lastClr="FFFFFF"/>
      </a:lt1>
      <a:dk2>
        <a:srgbClr val="53565A"/>
      </a:dk2>
      <a:lt2>
        <a:srgbClr val="FFFFFF"/>
      </a:lt2>
      <a:accent1>
        <a:srgbClr val="0072CE"/>
      </a:accent1>
      <a:accent2>
        <a:srgbClr val="009CA6"/>
      </a:accent2>
      <a:accent3>
        <a:srgbClr val="87189D"/>
      </a:accent3>
      <a:accent4>
        <a:srgbClr val="E35205"/>
      </a:accent4>
      <a:accent5>
        <a:srgbClr val="007B4B"/>
      </a:accent5>
      <a:accent6>
        <a:srgbClr val="AF272F"/>
      </a:accent6>
      <a:hlink>
        <a:srgbClr val="0072CE"/>
      </a:hlink>
      <a:folHlink>
        <a:srgbClr val="87189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elly A4 print PPT.potx" id="{1FFAFA2C-26CE-46BC-AE29-F3358A1AABE6}" vid="{FEB580A3-2608-4312-8F36-FB22C400B4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55DF7B4C3396B4DA0F821E47AA844D3" ma:contentTypeVersion="23" ma:contentTypeDescription="Create a new document." ma:contentTypeScope="" ma:versionID="480036405c2c647379d5fe7b2ff65e4c">
  <xsd:schema xmlns:xsd="http://www.w3.org/2001/XMLSchema" xmlns:xs="http://www.w3.org/2001/XMLSchema" xmlns:p="http://schemas.microsoft.com/office/2006/metadata/properties" xmlns:ns2="50f00e27-c35f-46eb-9301-c9e2bd24673f" xmlns:ns3="27cb37dd-16a1-4d7b-8276-5c0e4168f63b" xmlns:ns4="5ce0f2b5-5be5-4508-bce9-d7011ece0659" targetNamespace="http://schemas.microsoft.com/office/2006/metadata/properties" ma:root="true" ma:fieldsID="b3d2fa4d2a0e7b2d64b6b8734d966c3a" ns2:_="" ns3:_="" ns4:_="">
    <xsd:import namespace="50f00e27-c35f-46eb-9301-c9e2bd24673f"/>
    <xsd:import namespace="27cb37dd-16a1-4d7b-8276-5c0e4168f63b"/>
    <xsd:import namespace="5ce0f2b5-5be5-4508-bce9-d7011ece065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4:TaxCatchAll" minOccurs="0"/>
                <xsd:element ref="ns2:TRIMstatus" minOccurs="0"/>
                <xsd:element ref="ns2:TRIMreference" minOccurs="0"/>
                <xsd:element ref="ns2:_Flow_SignoffStatu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f00e27-c35f-46eb-9301-c9e2bd2467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e24e156-28e6-48ad-9c0f-4171595c9d94" ma:termSetId="09814cd3-568e-fe90-9814-8d621ff8fb84" ma:anchorId="fba54fb3-c3e1-fe81-a776-ca4b69148c4d" ma:open="true" ma:isKeyword="false">
      <xsd:complexType>
        <xsd:sequence>
          <xsd:element ref="pc:Terms" minOccurs="0" maxOccurs="1"/>
        </xsd:sequence>
      </xsd:complexType>
    </xsd:element>
    <xsd:element name="TRIMstatus" ma:index="24" nillable="true" ma:displayName="TRIM status" ma:description="Use to tag files to be TRIMed." ma:format="Dropdown" ma:indexed="true" ma:internalName="TRIMstatus">
      <xsd:simpleType>
        <xsd:union memberTypes="dms:Text">
          <xsd:simpleType>
            <xsd:restriction base="dms:Choice">
              <xsd:enumeration value="Add to TRIM"/>
              <xsd:enumeration value="In TRIM"/>
            </xsd:restriction>
          </xsd:simpleType>
        </xsd:union>
      </xsd:simpleType>
    </xsd:element>
    <xsd:element name="TRIMreference" ma:index="25" nillable="true" ma:displayName="TRIM reference" ma:description="reference number of the item once added to TRIM" ma:format="Dropdown" ma:internalName="TRIMreference">
      <xsd:simpleType>
        <xsd:restriction base="dms:Text">
          <xsd:maxLength value="255"/>
        </xsd:restriction>
      </xsd:simpleType>
    </xsd:element>
    <xsd:element name="_Flow_SignoffStatus" ma:index="26" nillable="true" ma:displayName="Sign-off status" ma:internalName="Sign_x002d_off_x0020_status">
      <xsd:simpleType>
        <xsd:restriction base="dms:Text"/>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cb37dd-16a1-4d7b-8276-5c0e4168f63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e0f2b5-5be5-4508-bce9-d7011ece065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f6a2839-b962-4dc1-b61e-14f2804e3be3}" ma:internalName="TaxCatchAll" ma:showField="CatchAllData" ma:web="27cb37dd-16a1-4d7b-8276-5c0e4168f6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f00e27-c35f-46eb-9301-c9e2bd24673f">
      <Terms xmlns="http://schemas.microsoft.com/office/infopath/2007/PartnerControls"/>
    </lcf76f155ced4ddcb4097134ff3c332f>
    <TaxCatchAll xmlns="5ce0f2b5-5be5-4508-bce9-d7011ece0659" xsi:nil="true"/>
    <_Flow_SignoffStatus xmlns="50f00e27-c35f-46eb-9301-c9e2bd24673f" xsi:nil="true"/>
    <TRIMstatus xmlns="50f00e27-c35f-46eb-9301-c9e2bd24673f" xsi:nil="true"/>
    <TRIMreference xmlns="50f00e27-c35f-46eb-9301-c9e2bd24673f" xsi:nil="true"/>
  </documentManagement>
</p:properties>
</file>

<file path=customXml/itemProps1.xml><?xml version="1.0" encoding="utf-8"?>
<ds:datastoreItem xmlns:ds="http://schemas.openxmlformats.org/officeDocument/2006/customXml" ds:itemID="{B1ADF6EE-9601-442C-9C86-17C49AE0F085}">
  <ds:schemaRefs>
    <ds:schemaRef ds:uri="http://schemas.microsoft.com/sharepoint/v3/contenttype/forms"/>
  </ds:schemaRefs>
</ds:datastoreItem>
</file>

<file path=customXml/itemProps2.xml><?xml version="1.0" encoding="utf-8"?>
<ds:datastoreItem xmlns:ds="http://schemas.openxmlformats.org/officeDocument/2006/customXml" ds:itemID="{AA595DF0-186B-46CB-8E15-D2F000BCB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f00e27-c35f-46eb-9301-c9e2bd24673f"/>
    <ds:schemaRef ds:uri="27cb37dd-16a1-4d7b-8276-5c0e4168f63b"/>
    <ds:schemaRef ds:uri="5ce0f2b5-5be5-4508-bce9-d7011ece06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0B5038-1653-46B3-AF72-C2394F90D0DE}">
  <ds:schemaRefs>
    <ds:schemaRef ds:uri="http://schemas.microsoft.com/office/2006/documentManagement/types"/>
    <ds:schemaRef ds:uri="http://purl.org/dc/elements/1.1/"/>
    <ds:schemaRef ds:uri="http://schemas.openxmlformats.org/package/2006/metadata/core-properties"/>
    <ds:schemaRef ds:uri="50f00e27-c35f-46eb-9301-c9e2bd24673f"/>
    <ds:schemaRef ds:uri="http://schemas.microsoft.com/office/infopath/2007/PartnerControls"/>
    <ds:schemaRef ds:uri="http://purl.org/dc/terms/"/>
    <ds:schemaRef ds:uri="5ce0f2b5-5be5-4508-bce9-d7011ece0659"/>
    <ds:schemaRef ds:uri="27cb37dd-16a1-4d7b-8276-5c0e4168f63b"/>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Standard (4.3)</Template>
  <TotalTime>0</TotalTime>
  <Words>2271</Words>
  <Application>Microsoft Office PowerPoint</Application>
  <PresentationFormat>On-screen Show (4:3)</PresentationFormat>
  <Paragraphs>198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VIC</vt:lpstr>
      <vt:lpstr>Wingdings</vt:lpstr>
      <vt:lpstr>1_Office Theme</vt:lpstr>
      <vt:lpstr>Gender Equality Act 2020</vt:lpstr>
      <vt:lpstr>Contents</vt:lpstr>
      <vt:lpstr>The case for change</vt:lpstr>
      <vt:lpstr>Why legislation to support gender equality is important</vt:lpstr>
      <vt:lpstr>Background on the Gender Equality Act 2020</vt:lpstr>
      <vt:lpstr>Key obligations under the Act - overview</vt:lpstr>
      <vt:lpstr>Key obligation: workplace gender auditing</vt:lpstr>
      <vt:lpstr>Key obligation: Gender Equality Action Plans (GEAP)</vt:lpstr>
      <vt:lpstr>Key obligation: Gender impact assessments</vt:lpstr>
      <vt:lpstr>Key obligation: Progress reports</vt:lpstr>
      <vt:lpstr>Resourcing our Gender Equality Action Plan</vt:lpstr>
      <vt:lpstr>Timeline of obligations</vt:lpstr>
      <vt:lpstr>The Public Sector Gender Equality Commissioner</vt:lpstr>
      <vt:lpstr>Compliance with the Act</vt:lpstr>
      <vt:lpstr>Compliance with the Act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Watson (DPC)</dc:creator>
  <cp:lastModifiedBy>Andrew Elkson (CGEPS)</cp:lastModifiedBy>
  <cp:revision>1</cp:revision>
  <dcterms:created xsi:type="dcterms:W3CDTF">2020-10-13T01:16:30Z</dcterms:created>
  <dcterms:modified xsi:type="dcterms:W3CDTF">2023-09-04T00:06:23Z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158ebbd-6c5e-441f-bfc9-4eb8c11e3978_Enabled">
    <vt:lpwstr>True</vt:lpwstr>
  </property>
  <property fmtid="{D5CDD505-2E9C-101B-9397-08002B2CF9AE}" pid="3" name="MSIP_Label_7158ebbd-6c5e-441f-bfc9-4eb8c11e3978_SiteId">
    <vt:lpwstr>722ea0be-3e1c-4b11-ad6f-9401d6856e24</vt:lpwstr>
  </property>
  <property fmtid="{D5CDD505-2E9C-101B-9397-08002B2CF9AE}" pid="4" name="MSIP_Label_7158ebbd-6c5e-441f-bfc9-4eb8c11e3978_Owner">
    <vt:lpwstr>andrew.watson@dpc.vic.gov.au</vt:lpwstr>
  </property>
  <property fmtid="{D5CDD505-2E9C-101B-9397-08002B2CF9AE}" pid="5" name="MSIP_Label_7158ebbd-6c5e-441f-bfc9-4eb8c11e3978_SetDate">
    <vt:lpwstr>2020-10-13T04:58:44.4046327Z</vt:lpwstr>
  </property>
  <property fmtid="{D5CDD505-2E9C-101B-9397-08002B2CF9AE}" pid="6" name="MSIP_Label_7158ebbd-6c5e-441f-bfc9-4eb8c11e3978_Name">
    <vt:lpwstr>OFFICIAL</vt:lpwstr>
  </property>
  <property fmtid="{D5CDD505-2E9C-101B-9397-08002B2CF9AE}" pid="7" name="MSIP_Label_7158ebbd-6c5e-441f-bfc9-4eb8c11e3978_Application">
    <vt:lpwstr>Microsoft Azure Information Protection</vt:lpwstr>
  </property>
  <property fmtid="{D5CDD505-2E9C-101B-9397-08002B2CF9AE}" pid="8" name="MSIP_Label_7158ebbd-6c5e-441f-bfc9-4eb8c11e3978_Extended_MSFT_Method">
    <vt:lpwstr>Manual</vt:lpwstr>
  </property>
  <property fmtid="{D5CDD505-2E9C-101B-9397-08002B2CF9AE}" pid="9" name="ContentTypeId">
    <vt:lpwstr>0x010100555DF7B4C3396B4DA0F821E47AA844D3</vt:lpwstr>
  </property>
  <property fmtid="{D5CDD505-2E9C-101B-9397-08002B2CF9AE}" pid="10" name="MediaServiceImageTags">
    <vt:lpwstr/>
  </property>
</Properties>
</file>